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25" r:id="rId5"/>
    <p:sldMasterId id="2147483768" r:id="rId6"/>
    <p:sldMasterId id="2147483810" r:id="rId7"/>
  </p:sldMasterIdLst>
  <p:notesMasterIdLst>
    <p:notesMasterId r:id="rId20"/>
  </p:notesMasterIdLst>
  <p:handoutMasterIdLst>
    <p:handoutMasterId r:id="rId21"/>
  </p:handoutMasterIdLst>
  <p:sldIdLst>
    <p:sldId id="257" r:id="rId8"/>
    <p:sldId id="2147477224" r:id="rId9"/>
    <p:sldId id="2147477252" r:id="rId10"/>
    <p:sldId id="2147477263" r:id="rId11"/>
    <p:sldId id="2147477267" r:id="rId12"/>
    <p:sldId id="2147477260" r:id="rId13"/>
    <p:sldId id="2147477261" r:id="rId14"/>
    <p:sldId id="2147477262" r:id="rId15"/>
    <p:sldId id="2147477264" r:id="rId16"/>
    <p:sldId id="2147477266" r:id="rId17"/>
    <p:sldId id="2147477218" r:id="rId18"/>
    <p:sldId id="284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D0E3186-9C2D-1C58-035C-AD463C1BD60A}" name="Phila Sithole" initials="PS" userId="S::psithole@actforsa.co.za::8330793c-49a9-45dc-a26b-c5d1d46d62c5" providerId="AD"/>
  <p188:author id="{ACD88BE1-140A-C165-B023-E4C849D1DB52}" name="Johan" initials="T" userId="Joha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A60AE"/>
    <a:srgbClr val="052D3A"/>
    <a:srgbClr val="052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59" autoAdjust="0"/>
    <p:restoredTop sz="96247" autoAdjust="0"/>
  </p:normalViewPr>
  <p:slideViewPr>
    <p:cSldViewPr snapToGrid="0" snapToObjects="1">
      <p:cViewPr varScale="1">
        <p:scale>
          <a:sx n="82" d="100"/>
          <a:sy n="82" d="100"/>
        </p:scale>
        <p:origin x="11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0" d="100"/>
          <a:sy n="80" d="100"/>
        </p:scale>
        <p:origin x="34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a Sithole" userId="8330793c-49a9-45dc-a26b-c5d1d46d62c5" providerId="ADAL" clId="{11FACD82-09E5-49A0-99C3-5057C226D40A}"/>
    <pc:docChg chg="custSel modSld">
      <pc:chgData name="Phila Sithole" userId="8330793c-49a9-45dc-a26b-c5d1d46d62c5" providerId="ADAL" clId="{11FACD82-09E5-49A0-99C3-5057C226D40A}" dt="2024-11-08T16:13:29.668" v="160" actId="20577"/>
      <pc:docMkLst>
        <pc:docMk/>
      </pc:docMkLst>
      <pc:sldChg chg="modSp mod">
        <pc:chgData name="Phila Sithole" userId="8330793c-49a9-45dc-a26b-c5d1d46d62c5" providerId="ADAL" clId="{11FACD82-09E5-49A0-99C3-5057C226D40A}" dt="2024-11-08T16:13:29.668" v="160" actId="20577"/>
        <pc:sldMkLst>
          <pc:docMk/>
          <pc:sldMk cId="4198468412" sldId="2147477218"/>
        </pc:sldMkLst>
        <pc:spChg chg="mod">
          <ac:chgData name="Phila Sithole" userId="8330793c-49a9-45dc-a26b-c5d1d46d62c5" providerId="ADAL" clId="{11FACD82-09E5-49A0-99C3-5057C226D40A}" dt="2024-11-08T16:13:29.668" v="160" actId="20577"/>
          <ac:spMkLst>
            <pc:docMk/>
            <pc:sldMk cId="4198468412" sldId="2147477218"/>
            <ac:spMk id="17" creationId="{DB05B791-B0FE-EF6D-CB6A-54913604A00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022A0-56C4-4CF5-96BB-64AC195D6C9D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5D504FE-0F06-4EF3-96F3-BA4A8ECE9A04}">
      <dgm:prSet/>
      <dgm:spPr/>
      <dgm:t>
        <a:bodyPr/>
        <a:lstStyle/>
        <a:p>
          <a:pPr>
            <a:defRPr b="1"/>
          </a:pPr>
          <a:r>
            <a:rPr lang="en-US"/>
            <a:t>July 2021</a:t>
          </a:r>
        </a:p>
      </dgm:t>
    </dgm:pt>
    <dgm:pt modelId="{925FBB43-6E63-4FCB-BCA2-CC25404DB7C8}" type="parTrans" cxnId="{DE8C6755-3529-4BE5-9E24-D3C796F96BD0}">
      <dgm:prSet/>
      <dgm:spPr/>
      <dgm:t>
        <a:bodyPr/>
        <a:lstStyle/>
        <a:p>
          <a:endParaRPr lang="en-US"/>
        </a:p>
      </dgm:t>
    </dgm:pt>
    <dgm:pt modelId="{EF5BE314-2EB9-4541-9A32-1E6998B4058E}" type="sibTrans" cxnId="{DE8C6755-3529-4BE5-9E24-D3C796F96BD0}">
      <dgm:prSet/>
      <dgm:spPr/>
      <dgm:t>
        <a:bodyPr/>
        <a:lstStyle/>
        <a:p>
          <a:endParaRPr lang="en-US"/>
        </a:p>
      </dgm:t>
    </dgm:pt>
    <dgm:pt modelId="{61B6B6C8-C445-4076-9930-75858377DF8C}">
      <dgm:prSet/>
      <dgm:spPr/>
      <dgm:t>
        <a:bodyPr/>
        <a:lstStyle/>
        <a:p>
          <a:r>
            <a:rPr lang="en-US" dirty="0"/>
            <a:t>Resolution to establish association</a:t>
          </a:r>
        </a:p>
      </dgm:t>
    </dgm:pt>
    <dgm:pt modelId="{8C3FE535-F697-41E9-98A3-19B90C065D1D}" type="parTrans" cxnId="{CC7CFF71-B15E-4BAE-B22C-D8ADC8F99157}">
      <dgm:prSet/>
      <dgm:spPr/>
      <dgm:t>
        <a:bodyPr/>
        <a:lstStyle/>
        <a:p>
          <a:endParaRPr lang="en-US"/>
        </a:p>
      </dgm:t>
    </dgm:pt>
    <dgm:pt modelId="{9A381A20-4B55-4F79-86E3-10258870512E}" type="sibTrans" cxnId="{CC7CFF71-B15E-4BAE-B22C-D8ADC8F99157}">
      <dgm:prSet/>
      <dgm:spPr/>
      <dgm:t>
        <a:bodyPr/>
        <a:lstStyle/>
        <a:p>
          <a:endParaRPr lang="en-US"/>
        </a:p>
      </dgm:t>
    </dgm:pt>
    <dgm:pt modelId="{5E5B28A9-9638-4E4F-92AD-E4154BEB0561}">
      <dgm:prSet/>
      <dgm:spPr/>
      <dgm:t>
        <a:bodyPr/>
        <a:lstStyle/>
        <a:p>
          <a:pPr>
            <a:defRPr b="1"/>
          </a:pPr>
          <a:r>
            <a:rPr lang="en-US"/>
            <a:t>Sep. 2021</a:t>
          </a:r>
        </a:p>
      </dgm:t>
    </dgm:pt>
    <dgm:pt modelId="{951D3D63-56F7-4901-A1D2-683852F278B2}" type="parTrans" cxnId="{666EE787-40DB-427E-B345-3B7B7599CC78}">
      <dgm:prSet/>
      <dgm:spPr/>
      <dgm:t>
        <a:bodyPr/>
        <a:lstStyle/>
        <a:p>
          <a:endParaRPr lang="en-US"/>
        </a:p>
      </dgm:t>
    </dgm:pt>
    <dgm:pt modelId="{69E6FAA1-E17A-49A7-85DE-05AFD17BDDE0}" type="sibTrans" cxnId="{666EE787-40DB-427E-B345-3B7B7599CC78}">
      <dgm:prSet/>
      <dgm:spPr/>
      <dgm:t>
        <a:bodyPr/>
        <a:lstStyle/>
        <a:p>
          <a:endParaRPr lang="en-US"/>
        </a:p>
      </dgm:t>
    </dgm:pt>
    <dgm:pt modelId="{08B77987-A98D-47AA-9E5D-D2E5F0388A23}">
      <dgm:prSet/>
      <dgm:spPr/>
      <dgm:t>
        <a:bodyPr/>
        <a:lstStyle/>
        <a:p>
          <a:r>
            <a:rPr lang="en-US"/>
            <a:t>ACT registered at CIPC</a:t>
          </a:r>
        </a:p>
      </dgm:t>
    </dgm:pt>
    <dgm:pt modelId="{44CB6DC6-39EF-4561-A49C-4BB4DD602BA6}" type="parTrans" cxnId="{21B83386-6787-4385-8414-26E53F048E47}">
      <dgm:prSet/>
      <dgm:spPr/>
      <dgm:t>
        <a:bodyPr/>
        <a:lstStyle/>
        <a:p>
          <a:endParaRPr lang="en-US"/>
        </a:p>
      </dgm:t>
    </dgm:pt>
    <dgm:pt modelId="{9B6F1727-4257-44AE-8A38-FB5DA5C06C38}" type="sibTrans" cxnId="{21B83386-6787-4385-8414-26E53F048E47}">
      <dgm:prSet/>
      <dgm:spPr/>
      <dgm:t>
        <a:bodyPr/>
        <a:lstStyle/>
        <a:p>
          <a:endParaRPr lang="en-US"/>
        </a:p>
      </dgm:t>
    </dgm:pt>
    <dgm:pt modelId="{B35F84EE-8412-41C9-B256-2E251325D177}">
      <dgm:prSet/>
      <dgm:spPr/>
      <dgm:t>
        <a:bodyPr/>
        <a:lstStyle/>
        <a:p>
          <a:pPr>
            <a:defRPr b="1"/>
          </a:pPr>
          <a:r>
            <a:rPr lang="en-US"/>
            <a:t>Nov. 2021</a:t>
          </a:r>
        </a:p>
      </dgm:t>
    </dgm:pt>
    <dgm:pt modelId="{417137B8-E097-4825-BD1F-4484DCD9EE90}" type="parTrans" cxnId="{327B6F71-C3A7-430C-BCC7-C379BFEB89BB}">
      <dgm:prSet/>
      <dgm:spPr/>
      <dgm:t>
        <a:bodyPr/>
        <a:lstStyle/>
        <a:p>
          <a:endParaRPr lang="en-US"/>
        </a:p>
      </dgm:t>
    </dgm:pt>
    <dgm:pt modelId="{541A67A1-03A5-4615-A9DE-DCF91C9ED6C7}" type="sibTrans" cxnId="{327B6F71-C3A7-430C-BCC7-C379BFEB89BB}">
      <dgm:prSet/>
      <dgm:spPr/>
      <dgm:t>
        <a:bodyPr/>
        <a:lstStyle/>
        <a:p>
          <a:endParaRPr lang="en-US"/>
        </a:p>
      </dgm:t>
    </dgm:pt>
    <dgm:pt modelId="{880ED9CC-9863-43EA-8915-68302CBBE6A7}">
      <dgm:prSet/>
      <dgm:spPr/>
      <dgm:t>
        <a:bodyPr/>
        <a:lstStyle/>
        <a:p>
          <a:r>
            <a:rPr lang="en-US"/>
            <a:t>Inaugural board meeting</a:t>
          </a:r>
        </a:p>
      </dgm:t>
    </dgm:pt>
    <dgm:pt modelId="{CF679733-5BB6-4C08-AD75-B4E1835351D8}" type="parTrans" cxnId="{6CE7B138-7A09-4BB3-86A9-6204A585AC17}">
      <dgm:prSet/>
      <dgm:spPr/>
      <dgm:t>
        <a:bodyPr/>
        <a:lstStyle/>
        <a:p>
          <a:endParaRPr lang="en-US"/>
        </a:p>
      </dgm:t>
    </dgm:pt>
    <dgm:pt modelId="{2FD5977C-48AC-4BF4-9E03-CF6CCFF3ADBE}" type="sibTrans" cxnId="{6CE7B138-7A09-4BB3-86A9-6204A585AC17}">
      <dgm:prSet/>
      <dgm:spPr/>
      <dgm:t>
        <a:bodyPr/>
        <a:lstStyle/>
        <a:p>
          <a:endParaRPr lang="en-US"/>
        </a:p>
      </dgm:t>
    </dgm:pt>
    <dgm:pt modelId="{A3833169-D1A0-4A7B-BCEC-F6CB73D79DD7}">
      <dgm:prSet/>
      <dgm:spPr/>
      <dgm:t>
        <a:bodyPr/>
        <a:lstStyle/>
        <a:p>
          <a:pPr>
            <a:defRPr b="1"/>
          </a:pPr>
          <a:r>
            <a:rPr lang="en-US"/>
            <a:t>Apr. 2022</a:t>
          </a:r>
        </a:p>
      </dgm:t>
    </dgm:pt>
    <dgm:pt modelId="{85DDA763-310F-4962-B781-44C477F4CDB1}" type="parTrans" cxnId="{1D49205E-AE08-4262-BA3D-BAC595F96830}">
      <dgm:prSet/>
      <dgm:spPr/>
      <dgm:t>
        <a:bodyPr/>
        <a:lstStyle/>
        <a:p>
          <a:endParaRPr lang="en-US"/>
        </a:p>
      </dgm:t>
    </dgm:pt>
    <dgm:pt modelId="{94CCAD15-EC1D-4708-832A-AF651A40C692}" type="sibTrans" cxnId="{1D49205E-AE08-4262-BA3D-BAC595F96830}">
      <dgm:prSet/>
      <dgm:spPr/>
      <dgm:t>
        <a:bodyPr/>
        <a:lstStyle/>
        <a:p>
          <a:endParaRPr lang="en-US"/>
        </a:p>
      </dgm:t>
    </dgm:pt>
    <dgm:pt modelId="{45E9A432-0A76-4AE1-8F01-DB99054A0553}">
      <dgm:prSet/>
      <dgm:spPr/>
      <dgm:t>
        <a:bodyPr/>
        <a:lstStyle/>
        <a:p>
          <a:r>
            <a:rPr lang="en-US"/>
            <a:t>CEO starts office</a:t>
          </a:r>
        </a:p>
      </dgm:t>
    </dgm:pt>
    <dgm:pt modelId="{7F325F46-72A8-44AA-A3B4-489245C3BA1F}" type="parTrans" cxnId="{ABE79FA1-D49B-4ECD-B4BB-2E7B7FBD5E4A}">
      <dgm:prSet/>
      <dgm:spPr/>
      <dgm:t>
        <a:bodyPr/>
        <a:lstStyle/>
        <a:p>
          <a:endParaRPr lang="en-US"/>
        </a:p>
      </dgm:t>
    </dgm:pt>
    <dgm:pt modelId="{4D56A70C-DA54-4CBC-92B7-372F22609E73}" type="sibTrans" cxnId="{ABE79FA1-D49B-4ECD-B4BB-2E7B7FBD5E4A}">
      <dgm:prSet/>
      <dgm:spPr/>
      <dgm:t>
        <a:bodyPr/>
        <a:lstStyle/>
        <a:p>
          <a:endParaRPr lang="en-US"/>
        </a:p>
      </dgm:t>
    </dgm:pt>
    <dgm:pt modelId="{F8733D20-A888-4F54-8FD1-2602FC8B8B02}">
      <dgm:prSet/>
      <dgm:spPr/>
      <dgm:t>
        <a:bodyPr/>
        <a:lstStyle/>
        <a:p>
          <a:pPr>
            <a:defRPr b="1"/>
          </a:pPr>
          <a:r>
            <a:rPr lang="en-US"/>
            <a:t>June 2022</a:t>
          </a:r>
        </a:p>
      </dgm:t>
    </dgm:pt>
    <dgm:pt modelId="{C47C0A22-1B1C-481C-9DCD-AF4E3F29C6AB}" type="parTrans" cxnId="{A82EF322-AB80-45B6-8270-FA03E56EA015}">
      <dgm:prSet/>
      <dgm:spPr/>
      <dgm:t>
        <a:bodyPr/>
        <a:lstStyle/>
        <a:p>
          <a:endParaRPr lang="en-US"/>
        </a:p>
      </dgm:t>
    </dgm:pt>
    <dgm:pt modelId="{1398F371-A158-4BB9-B220-22F04DCFCA2E}" type="sibTrans" cxnId="{A82EF322-AB80-45B6-8270-FA03E56EA015}">
      <dgm:prSet/>
      <dgm:spPr/>
      <dgm:t>
        <a:bodyPr/>
        <a:lstStyle/>
        <a:p>
          <a:endParaRPr lang="en-US"/>
        </a:p>
      </dgm:t>
    </dgm:pt>
    <dgm:pt modelId="{3806D272-E4D7-4895-AC9F-369FE8930BC1}">
      <dgm:prSet/>
      <dgm:spPr/>
      <dgm:t>
        <a:bodyPr/>
        <a:lstStyle/>
        <a:p>
          <a:r>
            <a:rPr lang="en-US"/>
            <a:t>Director strategy session</a:t>
          </a:r>
        </a:p>
      </dgm:t>
    </dgm:pt>
    <dgm:pt modelId="{42B9860D-A637-4E1A-BB2E-AFF37DE68AC2}" type="parTrans" cxnId="{2799A967-2D8C-4879-B45F-94E23B2310FD}">
      <dgm:prSet/>
      <dgm:spPr/>
      <dgm:t>
        <a:bodyPr/>
        <a:lstStyle/>
        <a:p>
          <a:endParaRPr lang="en-US"/>
        </a:p>
      </dgm:t>
    </dgm:pt>
    <dgm:pt modelId="{EBB4BA93-6D20-468B-B2C2-76828B8FD86D}" type="sibTrans" cxnId="{2799A967-2D8C-4879-B45F-94E23B2310FD}">
      <dgm:prSet/>
      <dgm:spPr/>
      <dgm:t>
        <a:bodyPr/>
        <a:lstStyle/>
        <a:p>
          <a:endParaRPr lang="en-US"/>
        </a:p>
      </dgm:t>
    </dgm:pt>
    <dgm:pt modelId="{307920D0-1D97-4E69-A9E3-A7B5271F87D1}">
      <dgm:prSet/>
      <dgm:spPr/>
      <dgm:t>
        <a:bodyPr/>
        <a:lstStyle/>
        <a:p>
          <a:pPr>
            <a:defRPr b="1"/>
          </a:pPr>
          <a:r>
            <a:rPr lang="en-US"/>
            <a:t>Aug. 2022</a:t>
          </a:r>
        </a:p>
      </dgm:t>
    </dgm:pt>
    <dgm:pt modelId="{91D8A49A-1402-468F-BFA5-945FD6079DA5}" type="parTrans" cxnId="{ADA38A6B-1C8C-4F18-9179-680425B8483D}">
      <dgm:prSet/>
      <dgm:spPr/>
      <dgm:t>
        <a:bodyPr/>
        <a:lstStyle/>
        <a:p>
          <a:endParaRPr lang="en-US"/>
        </a:p>
      </dgm:t>
    </dgm:pt>
    <dgm:pt modelId="{A50B4E1B-B726-47A6-AAFB-35028BF4E159}" type="sibTrans" cxnId="{ADA38A6B-1C8C-4F18-9179-680425B8483D}">
      <dgm:prSet/>
      <dgm:spPr/>
      <dgm:t>
        <a:bodyPr/>
        <a:lstStyle/>
        <a:p>
          <a:endParaRPr lang="en-US"/>
        </a:p>
      </dgm:t>
    </dgm:pt>
    <dgm:pt modelId="{6D8A0A5C-CB19-4FE2-8608-94C639EAAB3E}">
      <dgm:prSet/>
      <dgm:spPr/>
      <dgm:t>
        <a:bodyPr/>
        <a:lstStyle/>
        <a:p>
          <a:r>
            <a:rPr lang="en-US"/>
            <a:t>ACT official launch</a:t>
          </a:r>
        </a:p>
      </dgm:t>
    </dgm:pt>
    <dgm:pt modelId="{25AD3E16-E68A-4773-922C-F448819CC846}" type="parTrans" cxnId="{00F991D2-2590-40C1-97A7-62BCC5976F4D}">
      <dgm:prSet/>
      <dgm:spPr/>
      <dgm:t>
        <a:bodyPr/>
        <a:lstStyle/>
        <a:p>
          <a:endParaRPr lang="en-US"/>
        </a:p>
      </dgm:t>
    </dgm:pt>
    <dgm:pt modelId="{8A914ABD-E8AD-43DD-B1F7-33316EC73D5C}" type="sibTrans" cxnId="{00F991D2-2590-40C1-97A7-62BCC5976F4D}">
      <dgm:prSet/>
      <dgm:spPr/>
      <dgm:t>
        <a:bodyPr/>
        <a:lstStyle/>
        <a:p>
          <a:endParaRPr lang="en-US"/>
        </a:p>
      </dgm:t>
    </dgm:pt>
    <dgm:pt modelId="{94D86558-A287-405C-A6DD-822B537D1C85}" type="pres">
      <dgm:prSet presAssocID="{693022A0-56C4-4CF5-96BB-64AC195D6C9D}" presName="root" presStyleCnt="0">
        <dgm:presLayoutVars>
          <dgm:chMax/>
          <dgm:chPref/>
          <dgm:animLvl val="lvl"/>
        </dgm:presLayoutVars>
      </dgm:prSet>
      <dgm:spPr/>
    </dgm:pt>
    <dgm:pt modelId="{61481E71-F351-4245-847F-A9AC5F551718}" type="pres">
      <dgm:prSet presAssocID="{693022A0-56C4-4CF5-96BB-64AC195D6C9D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C52B3B0C-91A5-423B-B698-489E28AB1B8F}" type="pres">
      <dgm:prSet presAssocID="{693022A0-56C4-4CF5-96BB-64AC195D6C9D}" presName="nodes" presStyleCnt="0">
        <dgm:presLayoutVars>
          <dgm:chMax/>
          <dgm:chPref/>
          <dgm:animLvl val="lvl"/>
        </dgm:presLayoutVars>
      </dgm:prSet>
      <dgm:spPr/>
    </dgm:pt>
    <dgm:pt modelId="{E67EB1F0-EB54-4455-82A5-83249FD4D689}" type="pres">
      <dgm:prSet presAssocID="{95D504FE-0F06-4EF3-96F3-BA4A8ECE9A04}" presName="composite" presStyleCnt="0"/>
      <dgm:spPr/>
    </dgm:pt>
    <dgm:pt modelId="{34AB1854-2726-46E4-A0CA-171B2C80CB4A}" type="pres">
      <dgm:prSet presAssocID="{95D504FE-0F06-4EF3-96F3-BA4A8ECE9A04}" presName="ConnectorPoint" presStyleLbl="lnNode1" presStyleIdx="0" presStyleCnt="6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2CDC16C7-AF35-4735-888F-4CE5570FF2C6}" type="pres">
      <dgm:prSet presAssocID="{95D504FE-0F06-4EF3-96F3-BA4A8ECE9A04}" presName="DropPinPlaceHolder" presStyleCnt="0"/>
      <dgm:spPr/>
    </dgm:pt>
    <dgm:pt modelId="{D381F7BD-0D36-4A2D-97B4-72D3BAF4A83D}" type="pres">
      <dgm:prSet presAssocID="{95D504FE-0F06-4EF3-96F3-BA4A8ECE9A04}" presName="DropPin" presStyleLbl="alignNode1" presStyleIdx="0" presStyleCnt="6"/>
      <dgm:spPr/>
    </dgm:pt>
    <dgm:pt modelId="{4632436D-FBBE-44F0-B55D-469F829973DF}" type="pres">
      <dgm:prSet presAssocID="{95D504FE-0F06-4EF3-96F3-BA4A8ECE9A04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EA032663-52D1-4E9F-9509-2260FE14BDE2}" type="pres">
      <dgm:prSet presAssocID="{95D504FE-0F06-4EF3-96F3-BA4A8ECE9A04}" presName="L2TextContainer" presStyleLbl="revTx" presStyleIdx="0" presStyleCnt="12">
        <dgm:presLayoutVars>
          <dgm:bulletEnabled val="1"/>
        </dgm:presLayoutVars>
      </dgm:prSet>
      <dgm:spPr/>
    </dgm:pt>
    <dgm:pt modelId="{B56852B5-0AC7-4D73-957A-D9351EC507DA}" type="pres">
      <dgm:prSet presAssocID="{95D504FE-0F06-4EF3-96F3-BA4A8ECE9A04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5E680357-DC7B-44AD-8632-4991721CC251}" type="pres">
      <dgm:prSet presAssocID="{95D504FE-0F06-4EF3-96F3-BA4A8ECE9A04}" presName="ConnectLine" presStyleLbl="sibTrans1D1" presStyleIdx="0" presStyleCnt="6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49343A5-35AD-4A03-9C8F-147623089DA3}" type="pres">
      <dgm:prSet presAssocID="{95D504FE-0F06-4EF3-96F3-BA4A8ECE9A04}" presName="EmptyPlaceHolder" presStyleCnt="0"/>
      <dgm:spPr/>
    </dgm:pt>
    <dgm:pt modelId="{5DB987E4-3616-4127-A00E-558B9DE9E418}" type="pres">
      <dgm:prSet presAssocID="{EF5BE314-2EB9-4541-9A32-1E6998B4058E}" presName="spaceBetweenRectangles" presStyleCnt="0"/>
      <dgm:spPr/>
    </dgm:pt>
    <dgm:pt modelId="{302EE7C0-837C-4CF8-8CD7-D9B870E90415}" type="pres">
      <dgm:prSet presAssocID="{5E5B28A9-9638-4E4F-92AD-E4154BEB0561}" presName="composite" presStyleCnt="0"/>
      <dgm:spPr/>
    </dgm:pt>
    <dgm:pt modelId="{82CC04B4-56C9-416C-8316-4AF46D01BBB8}" type="pres">
      <dgm:prSet presAssocID="{5E5B28A9-9638-4E4F-92AD-E4154BEB0561}" presName="ConnectorPoint" presStyleLbl="lnNode1" presStyleIdx="1" presStyleCnt="6"/>
      <dgm:spPr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B67C2D2-1BED-4D71-8F54-51403A1DAF1B}" type="pres">
      <dgm:prSet presAssocID="{5E5B28A9-9638-4E4F-92AD-E4154BEB0561}" presName="DropPinPlaceHolder" presStyleCnt="0"/>
      <dgm:spPr/>
    </dgm:pt>
    <dgm:pt modelId="{FC7F433A-5793-4554-AED6-867405D39E7B}" type="pres">
      <dgm:prSet presAssocID="{5E5B28A9-9638-4E4F-92AD-E4154BEB0561}" presName="DropPin" presStyleLbl="alignNode1" presStyleIdx="1" presStyleCnt="6"/>
      <dgm:spPr/>
    </dgm:pt>
    <dgm:pt modelId="{63D5004E-72C7-463B-A8E6-BF229DC09AF7}" type="pres">
      <dgm:prSet presAssocID="{5E5B28A9-9638-4E4F-92AD-E4154BEB0561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131BD51-5579-4858-9DB0-4BE6B7CA20DB}" type="pres">
      <dgm:prSet presAssocID="{5E5B28A9-9638-4E4F-92AD-E4154BEB0561}" presName="L2TextContainer" presStyleLbl="revTx" presStyleIdx="2" presStyleCnt="12">
        <dgm:presLayoutVars>
          <dgm:bulletEnabled val="1"/>
        </dgm:presLayoutVars>
      </dgm:prSet>
      <dgm:spPr/>
    </dgm:pt>
    <dgm:pt modelId="{BCFA8354-AC0E-4B87-BA84-849E17BAB352}" type="pres">
      <dgm:prSet presAssocID="{5E5B28A9-9638-4E4F-92AD-E4154BEB0561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84F84CB1-A2BD-4B18-B788-802A4CA2EA30}" type="pres">
      <dgm:prSet presAssocID="{5E5B28A9-9638-4E4F-92AD-E4154BEB0561}" presName="ConnectLine" presStyleLbl="sibTrans1D1" presStyleIdx="1" presStyleCnt="6"/>
      <dgm:spPr>
        <a:noFill/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dash"/>
          <a:miter lim="800000"/>
        </a:ln>
        <a:effectLst/>
      </dgm:spPr>
    </dgm:pt>
    <dgm:pt modelId="{939F794A-FDC1-4B00-A710-6A538BA03F3D}" type="pres">
      <dgm:prSet presAssocID="{5E5B28A9-9638-4E4F-92AD-E4154BEB0561}" presName="EmptyPlaceHolder" presStyleCnt="0"/>
      <dgm:spPr/>
    </dgm:pt>
    <dgm:pt modelId="{9AD2A2DF-371C-4F79-8938-6C43063D1487}" type="pres">
      <dgm:prSet presAssocID="{69E6FAA1-E17A-49A7-85DE-05AFD17BDDE0}" presName="spaceBetweenRectangles" presStyleCnt="0"/>
      <dgm:spPr/>
    </dgm:pt>
    <dgm:pt modelId="{E4E78FFA-B575-47E2-A343-F41DE22D8DDA}" type="pres">
      <dgm:prSet presAssocID="{B35F84EE-8412-41C9-B256-2E251325D177}" presName="composite" presStyleCnt="0"/>
      <dgm:spPr/>
    </dgm:pt>
    <dgm:pt modelId="{56C43992-2072-44E1-9DF9-54D106624DF9}" type="pres">
      <dgm:prSet presAssocID="{B35F84EE-8412-41C9-B256-2E251325D177}" presName="ConnectorPoint" presStyleLbl="lnNode1" presStyleIdx="2" presStyleCnt="6"/>
      <dgm:spPr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DF27310-A158-4E54-B404-2B102870DC47}" type="pres">
      <dgm:prSet presAssocID="{B35F84EE-8412-41C9-B256-2E251325D177}" presName="DropPinPlaceHolder" presStyleCnt="0"/>
      <dgm:spPr/>
    </dgm:pt>
    <dgm:pt modelId="{31222263-0327-4541-A6EA-9026ADA85786}" type="pres">
      <dgm:prSet presAssocID="{B35F84EE-8412-41C9-B256-2E251325D177}" presName="DropPin" presStyleLbl="alignNode1" presStyleIdx="2" presStyleCnt="6"/>
      <dgm:spPr/>
    </dgm:pt>
    <dgm:pt modelId="{AE28FAEB-55F3-4F01-A17A-37654819AC95}" type="pres">
      <dgm:prSet presAssocID="{B35F84EE-8412-41C9-B256-2E251325D177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13ECD60-8EBE-473A-B891-A4B6B416DC76}" type="pres">
      <dgm:prSet presAssocID="{B35F84EE-8412-41C9-B256-2E251325D177}" presName="L2TextContainer" presStyleLbl="revTx" presStyleIdx="4" presStyleCnt="12">
        <dgm:presLayoutVars>
          <dgm:bulletEnabled val="1"/>
        </dgm:presLayoutVars>
      </dgm:prSet>
      <dgm:spPr/>
    </dgm:pt>
    <dgm:pt modelId="{9D0A5EEF-0543-43C6-9209-7FA6B4156FE6}" type="pres">
      <dgm:prSet presAssocID="{B35F84EE-8412-41C9-B256-2E251325D177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B15435D6-646A-485B-ABBD-E23210E1DBF1}" type="pres">
      <dgm:prSet presAssocID="{B35F84EE-8412-41C9-B256-2E251325D177}" presName="ConnectLine" presStyleLbl="sibTrans1D1" presStyleIdx="2" presStyleCnt="6"/>
      <dgm:spPr>
        <a:noFill/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dash"/>
          <a:miter lim="800000"/>
        </a:ln>
        <a:effectLst/>
      </dgm:spPr>
    </dgm:pt>
    <dgm:pt modelId="{CE1C9C4B-35AA-4F4E-B619-F73149C88FA8}" type="pres">
      <dgm:prSet presAssocID="{B35F84EE-8412-41C9-B256-2E251325D177}" presName="EmptyPlaceHolder" presStyleCnt="0"/>
      <dgm:spPr/>
    </dgm:pt>
    <dgm:pt modelId="{784C8B75-27B2-4CDA-B8F9-8080E257A958}" type="pres">
      <dgm:prSet presAssocID="{541A67A1-03A5-4615-A9DE-DCF91C9ED6C7}" presName="spaceBetweenRectangles" presStyleCnt="0"/>
      <dgm:spPr/>
    </dgm:pt>
    <dgm:pt modelId="{EF57D4A3-503B-46FA-BA86-BDD5A6CA2911}" type="pres">
      <dgm:prSet presAssocID="{A3833169-D1A0-4A7B-BCEC-F6CB73D79DD7}" presName="composite" presStyleCnt="0"/>
      <dgm:spPr/>
    </dgm:pt>
    <dgm:pt modelId="{82562060-E731-47C1-A95E-F970702004B4}" type="pres">
      <dgm:prSet presAssocID="{A3833169-D1A0-4A7B-BCEC-F6CB73D79DD7}" presName="ConnectorPoint" presStyleLbl="lnNode1" presStyleIdx="3" presStyleCnt="6"/>
      <dgm:spPr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9B36B6E7-CE07-47B4-8F4C-C5B9B261770E}" type="pres">
      <dgm:prSet presAssocID="{A3833169-D1A0-4A7B-BCEC-F6CB73D79DD7}" presName="DropPinPlaceHolder" presStyleCnt="0"/>
      <dgm:spPr/>
    </dgm:pt>
    <dgm:pt modelId="{06B2797C-492D-4CF4-9181-2784DB766CAD}" type="pres">
      <dgm:prSet presAssocID="{A3833169-D1A0-4A7B-BCEC-F6CB73D79DD7}" presName="DropPin" presStyleLbl="alignNode1" presStyleIdx="3" presStyleCnt="6"/>
      <dgm:spPr/>
    </dgm:pt>
    <dgm:pt modelId="{4BFA7169-4A6E-43E7-9653-54F744F740D0}" type="pres">
      <dgm:prSet presAssocID="{A3833169-D1A0-4A7B-BCEC-F6CB73D79DD7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0E93C3F-A195-41AF-9B2C-F25036758D4E}" type="pres">
      <dgm:prSet presAssocID="{A3833169-D1A0-4A7B-BCEC-F6CB73D79DD7}" presName="L2TextContainer" presStyleLbl="revTx" presStyleIdx="6" presStyleCnt="12">
        <dgm:presLayoutVars>
          <dgm:bulletEnabled val="1"/>
        </dgm:presLayoutVars>
      </dgm:prSet>
      <dgm:spPr/>
    </dgm:pt>
    <dgm:pt modelId="{46FA71C5-BF51-4E7A-B28C-37EA7ECF4385}" type="pres">
      <dgm:prSet presAssocID="{A3833169-D1A0-4A7B-BCEC-F6CB73D79DD7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9F36E38F-0B87-49E5-B018-08B970B02F68}" type="pres">
      <dgm:prSet presAssocID="{A3833169-D1A0-4A7B-BCEC-F6CB73D79DD7}" presName="ConnectLine" presStyleLbl="sibTrans1D1" presStyleIdx="3" presStyleCnt="6"/>
      <dgm:spPr>
        <a:noFill/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dash"/>
          <a:miter lim="800000"/>
        </a:ln>
        <a:effectLst/>
      </dgm:spPr>
    </dgm:pt>
    <dgm:pt modelId="{B8B18753-6640-4173-9EFD-F9668FDFDBD0}" type="pres">
      <dgm:prSet presAssocID="{A3833169-D1A0-4A7B-BCEC-F6CB73D79DD7}" presName="EmptyPlaceHolder" presStyleCnt="0"/>
      <dgm:spPr/>
    </dgm:pt>
    <dgm:pt modelId="{D7993375-16BC-42B3-9448-2C5A4279FC59}" type="pres">
      <dgm:prSet presAssocID="{94CCAD15-EC1D-4708-832A-AF651A40C692}" presName="spaceBetweenRectangles" presStyleCnt="0"/>
      <dgm:spPr/>
    </dgm:pt>
    <dgm:pt modelId="{0EDB0E5E-22EA-44D4-BB67-F32D25335E68}" type="pres">
      <dgm:prSet presAssocID="{F8733D20-A888-4F54-8FD1-2602FC8B8B02}" presName="composite" presStyleCnt="0"/>
      <dgm:spPr/>
    </dgm:pt>
    <dgm:pt modelId="{4DFA8DFB-4E1F-4363-A0BD-1991F3A9C354}" type="pres">
      <dgm:prSet presAssocID="{F8733D20-A888-4F54-8FD1-2602FC8B8B02}" presName="ConnectorPoint" presStyleLbl="lnNode1" presStyleIdx="4" presStyleCnt="6"/>
      <dgm:spPr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5F0BBA1-B176-4B78-B333-F91BEFB23269}" type="pres">
      <dgm:prSet presAssocID="{F8733D20-A888-4F54-8FD1-2602FC8B8B02}" presName="DropPinPlaceHolder" presStyleCnt="0"/>
      <dgm:spPr/>
    </dgm:pt>
    <dgm:pt modelId="{5598F3DE-53D5-48AA-A796-ED199B0A261D}" type="pres">
      <dgm:prSet presAssocID="{F8733D20-A888-4F54-8FD1-2602FC8B8B02}" presName="DropPin" presStyleLbl="alignNode1" presStyleIdx="4" presStyleCnt="6"/>
      <dgm:spPr/>
    </dgm:pt>
    <dgm:pt modelId="{1E56B0D4-9745-4DE8-B288-C50A2AA90875}" type="pres">
      <dgm:prSet presAssocID="{F8733D20-A888-4F54-8FD1-2602FC8B8B02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CA647F2-064A-4F19-A588-F13C726A539A}" type="pres">
      <dgm:prSet presAssocID="{F8733D20-A888-4F54-8FD1-2602FC8B8B02}" presName="L2TextContainer" presStyleLbl="revTx" presStyleIdx="8" presStyleCnt="12">
        <dgm:presLayoutVars>
          <dgm:bulletEnabled val="1"/>
        </dgm:presLayoutVars>
      </dgm:prSet>
      <dgm:spPr/>
    </dgm:pt>
    <dgm:pt modelId="{CB73F6D9-7B3F-4FD5-B553-885BE8EED4DE}" type="pres">
      <dgm:prSet presAssocID="{F8733D20-A888-4F54-8FD1-2602FC8B8B02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94D78747-9CB4-4621-8624-71A95A6409B6}" type="pres">
      <dgm:prSet presAssocID="{F8733D20-A888-4F54-8FD1-2602FC8B8B02}" presName="ConnectLine" presStyleLbl="sibTrans1D1" presStyleIdx="4" presStyleCnt="6"/>
      <dgm:spPr>
        <a:noFill/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dash"/>
          <a:miter lim="800000"/>
        </a:ln>
        <a:effectLst/>
      </dgm:spPr>
    </dgm:pt>
    <dgm:pt modelId="{A9F0AFA2-169E-4313-AC95-674E92C5BFB9}" type="pres">
      <dgm:prSet presAssocID="{F8733D20-A888-4F54-8FD1-2602FC8B8B02}" presName="EmptyPlaceHolder" presStyleCnt="0"/>
      <dgm:spPr/>
    </dgm:pt>
    <dgm:pt modelId="{5723F2E3-DE52-4957-B766-5E8091B40340}" type="pres">
      <dgm:prSet presAssocID="{1398F371-A158-4BB9-B220-22F04DCFCA2E}" presName="spaceBetweenRectangles" presStyleCnt="0"/>
      <dgm:spPr/>
    </dgm:pt>
    <dgm:pt modelId="{C0F2278C-8048-470F-B794-4D7A7361B920}" type="pres">
      <dgm:prSet presAssocID="{307920D0-1D97-4E69-A9E3-A7B5271F87D1}" presName="composite" presStyleCnt="0"/>
      <dgm:spPr/>
    </dgm:pt>
    <dgm:pt modelId="{647D992B-2F44-4D68-89B6-2CE82FF129FA}" type="pres">
      <dgm:prSet presAssocID="{307920D0-1D97-4E69-A9E3-A7B5271F87D1}" presName="ConnectorPoint" presStyleLbl="lnNode1" presStyleIdx="5" presStyleCnt="6"/>
      <dgm:spPr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46B37242-98CB-4978-B25A-882E40CB29FE}" type="pres">
      <dgm:prSet presAssocID="{307920D0-1D97-4E69-A9E3-A7B5271F87D1}" presName="DropPinPlaceHolder" presStyleCnt="0"/>
      <dgm:spPr/>
    </dgm:pt>
    <dgm:pt modelId="{B1D96718-27AF-4BFF-833B-7B1E1B178A45}" type="pres">
      <dgm:prSet presAssocID="{307920D0-1D97-4E69-A9E3-A7B5271F87D1}" presName="DropPin" presStyleLbl="alignNode1" presStyleIdx="5" presStyleCnt="6"/>
      <dgm:spPr/>
    </dgm:pt>
    <dgm:pt modelId="{563418C4-C11C-4F2A-92D4-39E68683387C}" type="pres">
      <dgm:prSet presAssocID="{307920D0-1D97-4E69-A9E3-A7B5271F87D1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DE189CC-2DE2-412E-94A5-FB550CB63311}" type="pres">
      <dgm:prSet presAssocID="{307920D0-1D97-4E69-A9E3-A7B5271F87D1}" presName="L2TextContainer" presStyleLbl="revTx" presStyleIdx="10" presStyleCnt="12">
        <dgm:presLayoutVars>
          <dgm:bulletEnabled val="1"/>
        </dgm:presLayoutVars>
      </dgm:prSet>
      <dgm:spPr/>
    </dgm:pt>
    <dgm:pt modelId="{51B62609-EDBD-4664-8C2B-A692CBB4550A}" type="pres">
      <dgm:prSet presAssocID="{307920D0-1D97-4E69-A9E3-A7B5271F87D1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805C80FA-0EB2-4A76-BAD6-732C287D009E}" type="pres">
      <dgm:prSet presAssocID="{307920D0-1D97-4E69-A9E3-A7B5271F87D1}" presName="ConnectLine" presStyleLbl="sibTrans1D1" presStyleIdx="5" presStyleCnt="6"/>
      <dgm:spPr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gm:spPr>
    </dgm:pt>
    <dgm:pt modelId="{1BB4296D-C65C-43DF-989D-2DE3A71B4736}" type="pres">
      <dgm:prSet presAssocID="{307920D0-1D97-4E69-A9E3-A7B5271F87D1}" presName="EmptyPlaceHolder" presStyleCnt="0"/>
      <dgm:spPr/>
    </dgm:pt>
  </dgm:ptLst>
  <dgm:cxnLst>
    <dgm:cxn modelId="{9D7AF21C-516D-4B8B-ADC0-A71E08179F16}" type="presOf" srcId="{95D504FE-0F06-4EF3-96F3-BA4A8ECE9A04}" destId="{B56852B5-0AC7-4D73-957A-D9351EC507DA}" srcOrd="0" destOrd="0" presId="urn:microsoft.com/office/officeart/2017/3/layout/DropPinTimeline"/>
    <dgm:cxn modelId="{A82EF322-AB80-45B6-8270-FA03E56EA015}" srcId="{693022A0-56C4-4CF5-96BB-64AC195D6C9D}" destId="{F8733D20-A888-4F54-8FD1-2602FC8B8B02}" srcOrd="4" destOrd="0" parTransId="{C47C0A22-1B1C-481C-9DCD-AF4E3F29C6AB}" sibTransId="{1398F371-A158-4BB9-B220-22F04DCFCA2E}"/>
    <dgm:cxn modelId="{6CE7B138-7A09-4BB3-86A9-6204A585AC17}" srcId="{B35F84EE-8412-41C9-B256-2E251325D177}" destId="{880ED9CC-9863-43EA-8915-68302CBBE6A7}" srcOrd="0" destOrd="0" parTransId="{CF679733-5BB6-4C08-AD75-B4E1835351D8}" sibTransId="{2FD5977C-48AC-4BF4-9E03-CF6CCFF3ADBE}"/>
    <dgm:cxn modelId="{CAA9C738-B16C-434C-B691-8B8AAA5BA002}" type="presOf" srcId="{307920D0-1D97-4E69-A9E3-A7B5271F87D1}" destId="{51B62609-EDBD-4664-8C2B-A692CBB4550A}" srcOrd="0" destOrd="0" presId="urn:microsoft.com/office/officeart/2017/3/layout/DropPinTimeline"/>
    <dgm:cxn modelId="{1D49205E-AE08-4262-BA3D-BAC595F96830}" srcId="{693022A0-56C4-4CF5-96BB-64AC195D6C9D}" destId="{A3833169-D1A0-4A7B-BCEC-F6CB73D79DD7}" srcOrd="3" destOrd="0" parTransId="{85DDA763-310F-4962-B781-44C477F4CDB1}" sibTransId="{94CCAD15-EC1D-4708-832A-AF651A40C692}"/>
    <dgm:cxn modelId="{851DB743-E826-4E5B-830A-E8C2481806D0}" type="presOf" srcId="{61B6B6C8-C445-4076-9930-75858377DF8C}" destId="{EA032663-52D1-4E9F-9509-2260FE14BDE2}" srcOrd="0" destOrd="0" presId="urn:microsoft.com/office/officeart/2017/3/layout/DropPinTimeline"/>
    <dgm:cxn modelId="{EAC2F164-A685-4767-A22A-36FA037CCC0E}" type="presOf" srcId="{F8733D20-A888-4F54-8FD1-2602FC8B8B02}" destId="{CB73F6D9-7B3F-4FD5-B553-885BE8EED4DE}" srcOrd="0" destOrd="0" presId="urn:microsoft.com/office/officeart/2017/3/layout/DropPinTimeline"/>
    <dgm:cxn modelId="{2799A967-2D8C-4879-B45F-94E23B2310FD}" srcId="{F8733D20-A888-4F54-8FD1-2602FC8B8B02}" destId="{3806D272-E4D7-4895-AC9F-369FE8930BC1}" srcOrd="0" destOrd="0" parTransId="{42B9860D-A637-4E1A-BB2E-AFF37DE68AC2}" sibTransId="{EBB4BA93-6D20-468B-B2C2-76828B8FD86D}"/>
    <dgm:cxn modelId="{2D0FD86A-DCA5-4313-A21C-E175CDB7F003}" type="presOf" srcId="{45E9A432-0A76-4AE1-8F01-DB99054A0553}" destId="{50E93C3F-A195-41AF-9B2C-F25036758D4E}" srcOrd="0" destOrd="0" presId="urn:microsoft.com/office/officeart/2017/3/layout/DropPinTimeline"/>
    <dgm:cxn modelId="{ADA38A6B-1C8C-4F18-9179-680425B8483D}" srcId="{693022A0-56C4-4CF5-96BB-64AC195D6C9D}" destId="{307920D0-1D97-4E69-A9E3-A7B5271F87D1}" srcOrd="5" destOrd="0" parTransId="{91D8A49A-1402-468F-BFA5-945FD6079DA5}" sibTransId="{A50B4E1B-B726-47A6-AAFB-35028BF4E159}"/>
    <dgm:cxn modelId="{327B6F71-C3A7-430C-BCC7-C379BFEB89BB}" srcId="{693022A0-56C4-4CF5-96BB-64AC195D6C9D}" destId="{B35F84EE-8412-41C9-B256-2E251325D177}" srcOrd="2" destOrd="0" parTransId="{417137B8-E097-4825-BD1F-4484DCD9EE90}" sibTransId="{541A67A1-03A5-4615-A9DE-DCF91C9ED6C7}"/>
    <dgm:cxn modelId="{CC7CFF71-B15E-4BAE-B22C-D8ADC8F99157}" srcId="{95D504FE-0F06-4EF3-96F3-BA4A8ECE9A04}" destId="{61B6B6C8-C445-4076-9930-75858377DF8C}" srcOrd="0" destOrd="0" parTransId="{8C3FE535-F697-41E9-98A3-19B90C065D1D}" sibTransId="{9A381A20-4B55-4F79-86E3-10258870512E}"/>
    <dgm:cxn modelId="{DE8C6755-3529-4BE5-9E24-D3C796F96BD0}" srcId="{693022A0-56C4-4CF5-96BB-64AC195D6C9D}" destId="{95D504FE-0F06-4EF3-96F3-BA4A8ECE9A04}" srcOrd="0" destOrd="0" parTransId="{925FBB43-6E63-4FCB-BCA2-CC25404DB7C8}" sibTransId="{EF5BE314-2EB9-4541-9A32-1E6998B4058E}"/>
    <dgm:cxn modelId="{662D367C-B5B1-4A07-A492-48F1BEFC1F55}" type="presOf" srcId="{880ED9CC-9863-43EA-8915-68302CBBE6A7}" destId="{A13ECD60-8EBE-473A-B891-A4B6B416DC76}" srcOrd="0" destOrd="0" presId="urn:microsoft.com/office/officeart/2017/3/layout/DropPinTimeline"/>
    <dgm:cxn modelId="{21B83386-6787-4385-8414-26E53F048E47}" srcId="{5E5B28A9-9638-4E4F-92AD-E4154BEB0561}" destId="{08B77987-A98D-47AA-9E5D-D2E5F0388A23}" srcOrd="0" destOrd="0" parTransId="{44CB6DC6-39EF-4561-A49C-4BB4DD602BA6}" sibTransId="{9B6F1727-4257-44AE-8A38-FB5DA5C06C38}"/>
    <dgm:cxn modelId="{666EE787-40DB-427E-B345-3B7B7599CC78}" srcId="{693022A0-56C4-4CF5-96BB-64AC195D6C9D}" destId="{5E5B28A9-9638-4E4F-92AD-E4154BEB0561}" srcOrd="1" destOrd="0" parTransId="{951D3D63-56F7-4901-A1D2-683852F278B2}" sibTransId="{69E6FAA1-E17A-49A7-85DE-05AFD17BDDE0}"/>
    <dgm:cxn modelId="{E8DD528E-436C-433A-805A-973F457B727F}" type="presOf" srcId="{3806D272-E4D7-4895-AC9F-369FE8930BC1}" destId="{BCA647F2-064A-4F19-A588-F13C726A539A}" srcOrd="0" destOrd="0" presId="urn:microsoft.com/office/officeart/2017/3/layout/DropPinTimeline"/>
    <dgm:cxn modelId="{EC7ABE92-0868-464D-8937-DA83496A2D67}" type="presOf" srcId="{693022A0-56C4-4CF5-96BB-64AC195D6C9D}" destId="{94D86558-A287-405C-A6DD-822B537D1C85}" srcOrd="0" destOrd="0" presId="urn:microsoft.com/office/officeart/2017/3/layout/DropPinTimeline"/>
    <dgm:cxn modelId="{ABE79FA1-D49B-4ECD-B4BB-2E7B7FBD5E4A}" srcId="{A3833169-D1A0-4A7B-BCEC-F6CB73D79DD7}" destId="{45E9A432-0A76-4AE1-8F01-DB99054A0553}" srcOrd="0" destOrd="0" parTransId="{7F325F46-72A8-44AA-A3B4-489245C3BA1F}" sibTransId="{4D56A70C-DA54-4CBC-92B7-372F22609E73}"/>
    <dgm:cxn modelId="{8069FABF-B359-4366-85C8-44AF86B4F63F}" type="presOf" srcId="{A3833169-D1A0-4A7B-BCEC-F6CB73D79DD7}" destId="{46FA71C5-BF51-4E7A-B28C-37EA7ECF4385}" srcOrd="0" destOrd="0" presId="urn:microsoft.com/office/officeart/2017/3/layout/DropPinTimeline"/>
    <dgm:cxn modelId="{C13261C1-F82D-4A64-BF0E-20E8BBB5E1EB}" type="presOf" srcId="{B35F84EE-8412-41C9-B256-2E251325D177}" destId="{9D0A5EEF-0543-43C6-9209-7FA6B4156FE6}" srcOrd="0" destOrd="0" presId="urn:microsoft.com/office/officeart/2017/3/layout/DropPinTimeline"/>
    <dgm:cxn modelId="{00F991D2-2590-40C1-97A7-62BCC5976F4D}" srcId="{307920D0-1D97-4E69-A9E3-A7B5271F87D1}" destId="{6D8A0A5C-CB19-4FE2-8608-94C639EAAB3E}" srcOrd="0" destOrd="0" parTransId="{25AD3E16-E68A-4773-922C-F448819CC846}" sibTransId="{8A914ABD-E8AD-43DD-B1F7-33316EC73D5C}"/>
    <dgm:cxn modelId="{3AD4DCE3-D2DA-4F71-A50C-45C65D506B9C}" type="presOf" srcId="{08B77987-A98D-47AA-9E5D-D2E5F0388A23}" destId="{A131BD51-5579-4858-9DB0-4BE6B7CA20DB}" srcOrd="0" destOrd="0" presId="urn:microsoft.com/office/officeart/2017/3/layout/DropPinTimeline"/>
    <dgm:cxn modelId="{F6F1B4E8-E842-4D20-8122-501129B47833}" type="presOf" srcId="{5E5B28A9-9638-4E4F-92AD-E4154BEB0561}" destId="{BCFA8354-AC0E-4B87-BA84-849E17BAB352}" srcOrd="0" destOrd="0" presId="urn:microsoft.com/office/officeart/2017/3/layout/DropPinTimeline"/>
    <dgm:cxn modelId="{335EE1EF-CA88-425A-9D75-C163FDC44D23}" type="presOf" srcId="{6D8A0A5C-CB19-4FE2-8608-94C639EAAB3E}" destId="{5DE189CC-2DE2-412E-94A5-FB550CB63311}" srcOrd="0" destOrd="0" presId="urn:microsoft.com/office/officeart/2017/3/layout/DropPinTimeline"/>
    <dgm:cxn modelId="{76CC2267-A60C-417D-8E7C-582343A16699}" type="presParOf" srcId="{94D86558-A287-405C-A6DD-822B537D1C85}" destId="{61481E71-F351-4245-847F-A9AC5F551718}" srcOrd="0" destOrd="0" presId="urn:microsoft.com/office/officeart/2017/3/layout/DropPinTimeline"/>
    <dgm:cxn modelId="{0408D62B-9E50-42D2-939D-1C047F4EAB0B}" type="presParOf" srcId="{94D86558-A287-405C-A6DD-822B537D1C85}" destId="{C52B3B0C-91A5-423B-B698-489E28AB1B8F}" srcOrd="1" destOrd="0" presId="urn:microsoft.com/office/officeart/2017/3/layout/DropPinTimeline"/>
    <dgm:cxn modelId="{B9C9353D-2A5F-4557-A915-1881FC2ACB6B}" type="presParOf" srcId="{C52B3B0C-91A5-423B-B698-489E28AB1B8F}" destId="{E67EB1F0-EB54-4455-82A5-83249FD4D689}" srcOrd="0" destOrd="0" presId="urn:microsoft.com/office/officeart/2017/3/layout/DropPinTimeline"/>
    <dgm:cxn modelId="{5374F3C9-D7A6-42DF-BE8F-E35124A22295}" type="presParOf" srcId="{E67EB1F0-EB54-4455-82A5-83249FD4D689}" destId="{34AB1854-2726-46E4-A0CA-171B2C80CB4A}" srcOrd="0" destOrd="0" presId="urn:microsoft.com/office/officeart/2017/3/layout/DropPinTimeline"/>
    <dgm:cxn modelId="{5ADEEBA9-2008-4177-8DF6-98BD9B0E762B}" type="presParOf" srcId="{E67EB1F0-EB54-4455-82A5-83249FD4D689}" destId="{2CDC16C7-AF35-4735-888F-4CE5570FF2C6}" srcOrd="1" destOrd="0" presId="urn:microsoft.com/office/officeart/2017/3/layout/DropPinTimeline"/>
    <dgm:cxn modelId="{E63CB583-A82F-47B8-9B0F-8601B4D056B7}" type="presParOf" srcId="{2CDC16C7-AF35-4735-888F-4CE5570FF2C6}" destId="{D381F7BD-0D36-4A2D-97B4-72D3BAF4A83D}" srcOrd="0" destOrd="0" presId="urn:microsoft.com/office/officeart/2017/3/layout/DropPinTimeline"/>
    <dgm:cxn modelId="{B662F61C-0BA2-4A81-A9E2-C1B68E7F7839}" type="presParOf" srcId="{2CDC16C7-AF35-4735-888F-4CE5570FF2C6}" destId="{4632436D-FBBE-44F0-B55D-469F829973DF}" srcOrd="1" destOrd="0" presId="urn:microsoft.com/office/officeart/2017/3/layout/DropPinTimeline"/>
    <dgm:cxn modelId="{3C90EEDF-7459-4FAF-B64B-DAE6DC18EDD8}" type="presParOf" srcId="{E67EB1F0-EB54-4455-82A5-83249FD4D689}" destId="{EA032663-52D1-4E9F-9509-2260FE14BDE2}" srcOrd="2" destOrd="0" presId="urn:microsoft.com/office/officeart/2017/3/layout/DropPinTimeline"/>
    <dgm:cxn modelId="{2FE78402-DC47-42F3-A40E-FF83EAEB63B8}" type="presParOf" srcId="{E67EB1F0-EB54-4455-82A5-83249FD4D689}" destId="{B56852B5-0AC7-4D73-957A-D9351EC507DA}" srcOrd="3" destOrd="0" presId="urn:microsoft.com/office/officeart/2017/3/layout/DropPinTimeline"/>
    <dgm:cxn modelId="{10095E9D-F669-42F0-A797-27716FF2DFFC}" type="presParOf" srcId="{E67EB1F0-EB54-4455-82A5-83249FD4D689}" destId="{5E680357-DC7B-44AD-8632-4991721CC251}" srcOrd="4" destOrd="0" presId="urn:microsoft.com/office/officeart/2017/3/layout/DropPinTimeline"/>
    <dgm:cxn modelId="{25BDE4A4-EC8E-4B50-B45D-2CB39B25B99A}" type="presParOf" srcId="{E67EB1F0-EB54-4455-82A5-83249FD4D689}" destId="{849343A5-35AD-4A03-9C8F-147623089DA3}" srcOrd="5" destOrd="0" presId="urn:microsoft.com/office/officeart/2017/3/layout/DropPinTimeline"/>
    <dgm:cxn modelId="{2D8EAECD-8C1C-4FFC-B5F7-5E8201D22891}" type="presParOf" srcId="{C52B3B0C-91A5-423B-B698-489E28AB1B8F}" destId="{5DB987E4-3616-4127-A00E-558B9DE9E418}" srcOrd="1" destOrd="0" presId="urn:microsoft.com/office/officeart/2017/3/layout/DropPinTimeline"/>
    <dgm:cxn modelId="{644941A6-29E6-46A4-A64A-9146FBA038BC}" type="presParOf" srcId="{C52B3B0C-91A5-423B-B698-489E28AB1B8F}" destId="{302EE7C0-837C-4CF8-8CD7-D9B870E90415}" srcOrd="2" destOrd="0" presId="urn:microsoft.com/office/officeart/2017/3/layout/DropPinTimeline"/>
    <dgm:cxn modelId="{144E8063-E035-4601-B866-10F645F946A2}" type="presParOf" srcId="{302EE7C0-837C-4CF8-8CD7-D9B870E90415}" destId="{82CC04B4-56C9-416C-8316-4AF46D01BBB8}" srcOrd="0" destOrd="0" presId="urn:microsoft.com/office/officeart/2017/3/layout/DropPinTimeline"/>
    <dgm:cxn modelId="{4A99F422-1E45-4086-8A00-875CC41AD66F}" type="presParOf" srcId="{302EE7C0-837C-4CF8-8CD7-D9B870E90415}" destId="{0B67C2D2-1BED-4D71-8F54-51403A1DAF1B}" srcOrd="1" destOrd="0" presId="urn:microsoft.com/office/officeart/2017/3/layout/DropPinTimeline"/>
    <dgm:cxn modelId="{7F6B3B52-515E-4688-B183-AD5322D92DC7}" type="presParOf" srcId="{0B67C2D2-1BED-4D71-8F54-51403A1DAF1B}" destId="{FC7F433A-5793-4554-AED6-867405D39E7B}" srcOrd="0" destOrd="0" presId="urn:microsoft.com/office/officeart/2017/3/layout/DropPinTimeline"/>
    <dgm:cxn modelId="{F7867662-EFEB-465D-A50E-751A382213A2}" type="presParOf" srcId="{0B67C2D2-1BED-4D71-8F54-51403A1DAF1B}" destId="{63D5004E-72C7-463B-A8E6-BF229DC09AF7}" srcOrd="1" destOrd="0" presId="urn:microsoft.com/office/officeart/2017/3/layout/DropPinTimeline"/>
    <dgm:cxn modelId="{7DA9B92F-C690-4DE7-8DE6-02F3752CC972}" type="presParOf" srcId="{302EE7C0-837C-4CF8-8CD7-D9B870E90415}" destId="{A131BD51-5579-4858-9DB0-4BE6B7CA20DB}" srcOrd="2" destOrd="0" presId="urn:microsoft.com/office/officeart/2017/3/layout/DropPinTimeline"/>
    <dgm:cxn modelId="{2196CE2C-735C-4C47-8F4E-BF7320474F74}" type="presParOf" srcId="{302EE7C0-837C-4CF8-8CD7-D9B870E90415}" destId="{BCFA8354-AC0E-4B87-BA84-849E17BAB352}" srcOrd="3" destOrd="0" presId="urn:microsoft.com/office/officeart/2017/3/layout/DropPinTimeline"/>
    <dgm:cxn modelId="{67E56C68-96FF-4A4E-8AD5-92D75D10EE84}" type="presParOf" srcId="{302EE7C0-837C-4CF8-8CD7-D9B870E90415}" destId="{84F84CB1-A2BD-4B18-B788-802A4CA2EA30}" srcOrd="4" destOrd="0" presId="urn:microsoft.com/office/officeart/2017/3/layout/DropPinTimeline"/>
    <dgm:cxn modelId="{BFF2638C-368A-4C15-9703-3F1070578FC1}" type="presParOf" srcId="{302EE7C0-837C-4CF8-8CD7-D9B870E90415}" destId="{939F794A-FDC1-4B00-A710-6A538BA03F3D}" srcOrd="5" destOrd="0" presId="urn:microsoft.com/office/officeart/2017/3/layout/DropPinTimeline"/>
    <dgm:cxn modelId="{B007C966-8CD9-4AB0-A416-62E01C41A87E}" type="presParOf" srcId="{C52B3B0C-91A5-423B-B698-489E28AB1B8F}" destId="{9AD2A2DF-371C-4F79-8938-6C43063D1487}" srcOrd="3" destOrd="0" presId="urn:microsoft.com/office/officeart/2017/3/layout/DropPinTimeline"/>
    <dgm:cxn modelId="{0FE25B39-4121-4040-A6CA-3C5365A0923A}" type="presParOf" srcId="{C52B3B0C-91A5-423B-B698-489E28AB1B8F}" destId="{E4E78FFA-B575-47E2-A343-F41DE22D8DDA}" srcOrd="4" destOrd="0" presId="urn:microsoft.com/office/officeart/2017/3/layout/DropPinTimeline"/>
    <dgm:cxn modelId="{319E4995-7FA8-4C73-BD2F-6C3D7D6C5A04}" type="presParOf" srcId="{E4E78FFA-B575-47E2-A343-F41DE22D8DDA}" destId="{56C43992-2072-44E1-9DF9-54D106624DF9}" srcOrd="0" destOrd="0" presId="urn:microsoft.com/office/officeart/2017/3/layout/DropPinTimeline"/>
    <dgm:cxn modelId="{6B7C5275-E26F-48B0-A2F3-3F8580966824}" type="presParOf" srcId="{E4E78FFA-B575-47E2-A343-F41DE22D8DDA}" destId="{9DF27310-A158-4E54-B404-2B102870DC47}" srcOrd="1" destOrd="0" presId="urn:microsoft.com/office/officeart/2017/3/layout/DropPinTimeline"/>
    <dgm:cxn modelId="{F4B36AD0-9909-47C4-B7E7-5FB60935A498}" type="presParOf" srcId="{9DF27310-A158-4E54-B404-2B102870DC47}" destId="{31222263-0327-4541-A6EA-9026ADA85786}" srcOrd="0" destOrd="0" presId="urn:microsoft.com/office/officeart/2017/3/layout/DropPinTimeline"/>
    <dgm:cxn modelId="{F70DCF1D-1467-4A5F-AAEC-C9DC4E8D4212}" type="presParOf" srcId="{9DF27310-A158-4E54-B404-2B102870DC47}" destId="{AE28FAEB-55F3-4F01-A17A-37654819AC95}" srcOrd="1" destOrd="0" presId="urn:microsoft.com/office/officeart/2017/3/layout/DropPinTimeline"/>
    <dgm:cxn modelId="{BD7C5191-C2F7-4914-9F88-C3277BE6C8E0}" type="presParOf" srcId="{E4E78FFA-B575-47E2-A343-F41DE22D8DDA}" destId="{A13ECD60-8EBE-473A-B891-A4B6B416DC76}" srcOrd="2" destOrd="0" presId="urn:microsoft.com/office/officeart/2017/3/layout/DropPinTimeline"/>
    <dgm:cxn modelId="{AA86BF38-ADF0-4A87-8823-32B926CAA47B}" type="presParOf" srcId="{E4E78FFA-B575-47E2-A343-F41DE22D8DDA}" destId="{9D0A5EEF-0543-43C6-9209-7FA6B4156FE6}" srcOrd="3" destOrd="0" presId="urn:microsoft.com/office/officeart/2017/3/layout/DropPinTimeline"/>
    <dgm:cxn modelId="{4C21294B-EE6D-4037-9A7B-D89266BA34E0}" type="presParOf" srcId="{E4E78FFA-B575-47E2-A343-F41DE22D8DDA}" destId="{B15435D6-646A-485B-ABBD-E23210E1DBF1}" srcOrd="4" destOrd="0" presId="urn:microsoft.com/office/officeart/2017/3/layout/DropPinTimeline"/>
    <dgm:cxn modelId="{B285842C-B934-463B-808E-34ED37F60EDE}" type="presParOf" srcId="{E4E78FFA-B575-47E2-A343-F41DE22D8DDA}" destId="{CE1C9C4B-35AA-4F4E-B619-F73149C88FA8}" srcOrd="5" destOrd="0" presId="urn:microsoft.com/office/officeart/2017/3/layout/DropPinTimeline"/>
    <dgm:cxn modelId="{C6D0BB13-CE03-4D87-AA5B-8AECBCC4A4DC}" type="presParOf" srcId="{C52B3B0C-91A5-423B-B698-489E28AB1B8F}" destId="{784C8B75-27B2-4CDA-B8F9-8080E257A958}" srcOrd="5" destOrd="0" presId="urn:microsoft.com/office/officeart/2017/3/layout/DropPinTimeline"/>
    <dgm:cxn modelId="{7AEE5750-FE16-4D3F-8D2C-AD934E2593EE}" type="presParOf" srcId="{C52B3B0C-91A5-423B-B698-489E28AB1B8F}" destId="{EF57D4A3-503B-46FA-BA86-BDD5A6CA2911}" srcOrd="6" destOrd="0" presId="urn:microsoft.com/office/officeart/2017/3/layout/DropPinTimeline"/>
    <dgm:cxn modelId="{A9EBE00B-1D07-46C2-BBF1-DFF4AC69F4CA}" type="presParOf" srcId="{EF57D4A3-503B-46FA-BA86-BDD5A6CA2911}" destId="{82562060-E731-47C1-A95E-F970702004B4}" srcOrd="0" destOrd="0" presId="urn:microsoft.com/office/officeart/2017/3/layout/DropPinTimeline"/>
    <dgm:cxn modelId="{12A52B6A-CAD5-449E-8933-55E61FA1B268}" type="presParOf" srcId="{EF57D4A3-503B-46FA-BA86-BDD5A6CA2911}" destId="{9B36B6E7-CE07-47B4-8F4C-C5B9B261770E}" srcOrd="1" destOrd="0" presId="urn:microsoft.com/office/officeart/2017/3/layout/DropPinTimeline"/>
    <dgm:cxn modelId="{506F55D8-6E98-4212-9364-EDFEBB4FEF24}" type="presParOf" srcId="{9B36B6E7-CE07-47B4-8F4C-C5B9B261770E}" destId="{06B2797C-492D-4CF4-9181-2784DB766CAD}" srcOrd="0" destOrd="0" presId="urn:microsoft.com/office/officeart/2017/3/layout/DropPinTimeline"/>
    <dgm:cxn modelId="{CB6F23FC-A16B-48BC-A5C0-26410D8B1D90}" type="presParOf" srcId="{9B36B6E7-CE07-47B4-8F4C-C5B9B261770E}" destId="{4BFA7169-4A6E-43E7-9653-54F744F740D0}" srcOrd="1" destOrd="0" presId="urn:microsoft.com/office/officeart/2017/3/layout/DropPinTimeline"/>
    <dgm:cxn modelId="{59E4EE97-3CF8-41ED-8920-7B5B27C8A425}" type="presParOf" srcId="{EF57D4A3-503B-46FA-BA86-BDD5A6CA2911}" destId="{50E93C3F-A195-41AF-9B2C-F25036758D4E}" srcOrd="2" destOrd="0" presId="urn:microsoft.com/office/officeart/2017/3/layout/DropPinTimeline"/>
    <dgm:cxn modelId="{C0EF7BE6-831D-45A0-A272-6A145F711B7B}" type="presParOf" srcId="{EF57D4A3-503B-46FA-BA86-BDD5A6CA2911}" destId="{46FA71C5-BF51-4E7A-B28C-37EA7ECF4385}" srcOrd="3" destOrd="0" presId="urn:microsoft.com/office/officeart/2017/3/layout/DropPinTimeline"/>
    <dgm:cxn modelId="{521DD89E-B38D-4B37-BD4D-58BA6F2E443A}" type="presParOf" srcId="{EF57D4A3-503B-46FA-BA86-BDD5A6CA2911}" destId="{9F36E38F-0B87-49E5-B018-08B970B02F68}" srcOrd="4" destOrd="0" presId="urn:microsoft.com/office/officeart/2017/3/layout/DropPinTimeline"/>
    <dgm:cxn modelId="{EA54C75E-EB77-4DED-9A2F-F1AE427C831A}" type="presParOf" srcId="{EF57D4A3-503B-46FA-BA86-BDD5A6CA2911}" destId="{B8B18753-6640-4173-9EFD-F9668FDFDBD0}" srcOrd="5" destOrd="0" presId="urn:microsoft.com/office/officeart/2017/3/layout/DropPinTimeline"/>
    <dgm:cxn modelId="{4184EE9E-2B63-47D9-9E6D-B4B7AB09D819}" type="presParOf" srcId="{C52B3B0C-91A5-423B-B698-489E28AB1B8F}" destId="{D7993375-16BC-42B3-9448-2C5A4279FC59}" srcOrd="7" destOrd="0" presId="urn:microsoft.com/office/officeart/2017/3/layout/DropPinTimeline"/>
    <dgm:cxn modelId="{D3741936-79BB-46EA-AD7B-859834040A26}" type="presParOf" srcId="{C52B3B0C-91A5-423B-B698-489E28AB1B8F}" destId="{0EDB0E5E-22EA-44D4-BB67-F32D25335E68}" srcOrd="8" destOrd="0" presId="urn:microsoft.com/office/officeart/2017/3/layout/DropPinTimeline"/>
    <dgm:cxn modelId="{257A00BE-ECA1-415E-A098-90FD266203B1}" type="presParOf" srcId="{0EDB0E5E-22EA-44D4-BB67-F32D25335E68}" destId="{4DFA8DFB-4E1F-4363-A0BD-1991F3A9C354}" srcOrd="0" destOrd="0" presId="urn:microsoft.com/office/officeart/2017/3/layout/DropPinTimeline"/>
    <dgm:cxn modelId="{724E6134-D4E5-47F1-AC96-E58A439DF160}" type="presParOf" srcId="{0EDB0E5E-22EA-44D4-BB67-F32D25335E68}" destId="{C5F0BBA1-B176-4B78-B333-F91BEFB23269}" srcOrd="1" destOrd="0" presId="urn:microsoft.com/office/officeart/2017/3/layout/DropPinTimeline"/>
    <dgm:cxn modelId="{2B443E4C-23FC-49EF-9BA7-3E56CB789DD2}" type="presParOf" srcId="{C5F0BBA1-B176-4B78-B333-F91BEFB23269}" destId="{5598F3DE-53D5-48AA-A796-ED199B0A261D}" srcOrd="0" destOrd="0" presId="urn:microsoft.com/office/officeart/2017/3/layout/DropPinTimeline"/>
    <dgm:cxn modelId="{5D96D57A-A532-46C5-9EB6-56C8DC4714DB}" type="presParOf" srcId="{C5F0BBA1-B176-4B78-B333-F91BEFB23269}" destId="{1E56B0D4-9745-4DE8-B288-C50A2AA90875}" srcOrd="1" destOrd="0" presId="urn:microsoft.com/office/officeart/2017/3/layout/DropPinTimeline"/>
    <dgm:cxn modelId="{6373BEB3-1A7D-4565-BC03-85A10ED3327A}" type="presParOf" srcId="{0EDB0E5E-22EA-44D4-BB67-F32D25335E68}" destId="{BCA647F2-064A-4F19-A588-F13C726A539A}" srcOrd="2" destOrd="0" presId="urn:microsoft.com/office/officeart/2017/3/layout/DropPinTimeline"/>
    <dgm:cxn modelId="{D64BE746-42E8-4CB1-B999-8E5C362B9052}" type="presParOf" srcId="{0EDB0E5E-22EA-44D4-BB67-F32D25335E68}" destId="{CB73F6D9-7B3F-4FD5-B553-885BE8EED4DE}" srcOrd="3" destOrd="0" presId="urn:microsoft.com/office/officeart/2017/3/layout/DropPinTimeline"/>
    <dgm:cxn modelId="{8BBDA573-C3D3-4C99-B43D-FAE02F60330C}" type="presParOf" srcId="{0EDB0E5E-22EA-44D4-BB67-F32D25335E68}" destId="{94D78747-9CB4-4621-8624-71A95A6409B6}" srcOrd="4" destOrd="0" presId="urn:microsoft.com/office/officeart/2017/3/layout/DropPinTimeline"/>
    <dgm:cxn modelId="{7686DEF2-E3CB-4613-9CBF-1915B9C24C19}" type="presParOf" srcId="{0EDB0E5E-22EA-44D4-BB67-F32D25335E68}" destId="{A9F0AFA2-169E-4313-AC95-674E92C5BFB9}" srcOrd="5" destOrd="0" presId="urn:microsoft.com/office/officeart/2017/3/layout/DropPinTimeline"/>
    <dgm:cxn modelId="{C1CAB477-3E80-4D56-9CF2-C7A865B87EDF}" type="presParOf" srcId="{C52B3B0C-91A5-423B-B698-489E28AB1B8F}" destId="{5723F2E3-DE52-4957-B766-5E8091B40340}" srcOrd="9" destOrd="0" presId="urn:microsoft.com/office/officeart/2017/3/layout/DropPinTimeline"/>
    <dgm:cxn modelId="{8C03345D-BF19-4D9D-9EF6-623AA6B40266}" type="presParOf" srcId="{C52B3B0C-91A5-423B-B698-489E28AB1B8F}" destId="{C0F2278C-8048-470F-B794-4D7A7361B920}" srcOrd="10" destOrd="0" presId="urn:microsoft.com/office/officeart/2017/3/layout/DropPinTimeline"/>
    <dgm:cxn modelId="{FC812719-F2F3-4826-BBC4-481C719347D7}" type="presParOf" srcId="{C0F2278C-8048-470F-B794-4D7A7361B920}" destId="{647D992B-2F44-4D68-89B6-2CE82FF129FA}" srcOrd="0" destOrd="0" presId="urn:microsoft.com/office/officeart/2017/3/layout/DropPinTimeline"/>
    <dgm:cxn modelId="{BB6110B5-5DC5-4409-AD70-5D6655950F9C}" type="presParOf" srcId="{C0F2278C-8048-470F-B794-4D7A7361B920}" destId="{46B37242-98CB-4978-B25A-882E40CB29FE}" srcOrd="1" destOrd="0" presId="urn:microsoft.com/office/officeart/2017/3/layout/DropPinTimeline"/>
    <dgm:cxn modelId="{DF103578-4A6C-4F93-8EB3-3C09EC02D320}" type="presParOf" srcId="{46B37242-98CB-4978-B25A-882E40CB29FE}" destId="{B1D96718-27AF-4BFF-833B-7B1E1B178A45}" srcOrd="0" destOrd="0" presId="urn:microsoft.com/office/officeart/2017/3/layout/DropPinTimeline"/>
    <dgm:cxn modelId="{4E2FCAD2-7077-4A7F-8B66-93FDA50D29E9}" type="presParOf" srcId="{46B37242-98CB-4978-B25A-882E40CB29FE}" destId="{563418C4-C11C-4F2A-92D4-39E68683387C}" srcOrd="1" destOrd="0" presId="urn:microsoft.com/office/officeart/2017/3/layout/DropPinTimeline"/>
    <dgm:cxn modelId="{B40C9785-6D90-44C8-9FCC-C6466E35FACA}" type="presParOf" srcId="{C0F2278C-8048-470F-B794-4D7A7361B920}" destId="{5DE189CC-2DE2-412E-94A5-FB550CB63311}" srcOrd="2" destOrd="0" presId="urn:microsoft.com/office/officeart/2017/3/layout/DropPinTimeline"/>
    <dgm:cxn modelId="{7C22B528-F62A-495A-B9CF-84B7B428ADE7}" type="presParOf" srcId="{C0F2278C-8048-470F-B794-4D7A7361B920}" destId="{51B62609-EDBD-4664-8C2B-A692CBB4550A}" srcOrd="3" destOrd="0" presId="urn:microsoft.com/office/officeart/2017/3/layout/DropPinTimeline"/>
    <dgm:cxn modelId="{2D020D64-88A7-4BFC-B0D5-F94E07DFA5CC}" type="presParOf" srcId="{C0F2278C-8048-470F-B794-4D7A7361B920}" destId="{805C80FA-0EB2-4A76-BAD6-732C287D009E}" srcOrd="4" destOrd="0" presId="urn:microsoft.com/office/officeart/2017/3/layout/DropPinTimeline"/>
    <dgm:cxn modelId="{5D50C5E5-ECE1-4D34-8117-3887FC4FA2D6}" type="presParOf" srcId="{C0F2278C-8048-470F-B794-4D7A7361B920}" destId="{1BB4296D-C65C-43DF-989D-2DE3A71B4736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81E71-F351-4245-847F-A9AC5F551718}">
      <dsp:nvSpPr>
        <dsp:cNvPr id="0" name=""/>
        <dsp:cNvSpPr/>
      </dsp:nvSpPr>
      <dsp:spPr>
        <a:xfrm>
          <a:off x="0" y="2197832"/>
          <a:ext cx="4836492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81F7BD-0D36-4A2D-97B4-72D3BAF4A83D}">
      <dsp:nvSpPr>
        <dsp:cNvPr id="0" name=""/>
        <dsp:cNvSpPr/>
      </dsp:nvSpPr>
      <dsp:spPr>
        <a:xfrm rot="8100000">
          <a:off x="60719" y="528713"/>
          <a:ext cx="278854" cy="27885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2436D-FBBE-44F0-B55D-469F829973DF}">
      <dsp:nvSpPr>
        <dsp:cNvPr id="0" name=""/>
        <dsp:cNvSpPr/>
      </dsp:nvSpPr>
      <dsp:spPr>
        <a:xfrm>
          <a:off x="91697" y="559691"/>
          <a:ext cx="216898" cy="2168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32663-52D1-4E9F-9509-2260FE14BDE2}">
      <dsp:nvSpPr>
        <dsp:cNvPr id="0" name=""/>
        <dsp:cNvSpPr/>
      </dsp:nvSpPr>
      <dsp:spPr>
        <a:xfrm>
          <a:off x="397326" y="896715"/>
          <a:ext cx="994237" cy="13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Resolution to establish association</a:t>
          </a:r>
        </a:p>
      </dsp:txBody>
      <dsp:txXfrm>
        <a:off x="397326" y="896715"/>
        <a:ext cx="994237" cy="1301116"/>
      </dsp:txXfrm>
    </dsp:sp>
    <dsp:sp modelId="{B56852B5-0AC7-4D73-957A-D9351EC507DA}">
      <dsp:nvSpPr>
        <dsp:cNvPr id="0" name=""/>
        <dsp:cNvSpPr/>
      </dsp:nvSpPr>
      <dsp:spPr>
        <a:xfrm>
          <a:off x="397326" y="439566"/>
          <a:ext cx="994237" cy="4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July 2021</a:t>
          </a:r>
        </a:p>
      </dsp:txBody>
      <dsp:txXfrm>
        <a:off x="397326" y="439566"/>
        <a:ext cx="994237" cy="457149"/>
      </dsp:txXfrm>
    </dsp:sp>
    <dsp:sp modelId="{5E680357-DC7B-44AD-8632-4991721CC251}">
      <dsp:nvSpPr>
        <dsp:cNvPr id="0" name=""/>
        <dsp:cNvSpPr/>
      </dsp:nvSpPr>
      <dsp:spPr>
        <a:xfrm>
          <a:off x="200146" y="896715"/>
          <a:ext cx="0" cy="130111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B1854-2726-46E4-A0CA-171B2C80CB4A}">
      <dsp:nvSpPr>
        <dsp:cNvPr id="0" name=""/>
        <dsp:cNvSpPr/>
      </dsp:nvSpPr>
      <dsp:spPr>
        <a:xfrm>
          <a:off x="196048" y="2156688"/>
          <a:ext cx="70984" cy="8228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F433A-5793-4554-AED6-867405D39E7B}">
      <dsp:nvSpPr>
        <dsp:cNvPr id="0" name=""/>
        <dsp:cNvSpPr/>
      </dsp:nvSpPr>
      <dsp:spPr>
        <a:xfrm rot="18900000">
          <a:off x="749111" y="3588095"/>
          <a:ext cx="278854" cy="278854"/>
        </a:xfrm>
        <a:prstGeom prst="teardrop">
          <a:avLst>
            <a:gd name="adj" fmla="val 115000"/>
          </a:avLst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5004E-72C7-463B-A8E6-BF229DC09AF7}">
      <dsp:nvSpPr>
        <dsp:cNvPr id="0" name=""/>
        <dsp:cNvSpPr/>
      </dsp:nvSpPr>
      <dsp:spPr>
        <a:xfrm>
          <a:off x="780089" y="3619073"/>
          <a:ext cx="216898" cy="2168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1BD51-5579-4858-9DB0-4BE6B7CA20DB}">
      <dsp:nvSpPr>
        <dsp:cNvPr id="0" name=""/>
        <dsp:cNvSpPr/>
      </dsp:nvSpPr>
      <dsp:spPr>
        <a:xfrm>
          <a:off x="1085719" y="2197832"/>
          <a:ext cx="994237" cy="13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 registered at CIPC</a:t>
          </a:r>
        </a:p>
      </dsp:txBody>
      <dsp:txXfrm>
        <a:off x="1085719" y="2197832"/>
        <a:ext cx="994237" cy="1301116"/>
      </dsp:txXfrm>
    </dsp:sp>
    <dsp:sp modelId="{BCFA8354-AC0E-4B87-BA84-849E17BAB352}">
      <dsp:nvSpPr>
        <dsp:cNvPr id="0" name=""/>
        <dsp:cNvSpPr/>
      </dsp:nvSpPr>
      <dsp:spPr>
        <a:xfrm>
          <a:off x="1085719" y="3498948"/>
          <a:ext cx="994237" cy="4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Sep. 2021</a:t>
          </a:r>
        </a:p>
      </dsp:txBody>
      <dsp:txXfrm>
        <a:off x="1085719" y="3498948"/>
        <a:ext cx="994237" cy="457149"/>
      </dsp:txXfrm>
    </dsp:sp>
    <dsp:sp modelId="{84F84CB1-A2BD-4B18-B788-802A4CA2EA30}">
      <dsp:nvSpPr>
        <dsp:cNvPr id="0" name=""/>
        <dsp:cNvSpPr/>
      </dsp:nvSpPr>
      <dsp:spPr>
        <a:xfrm>
          <a:off x="888538" y="2197832"/>
          <a:ext cx="0" cy="1301116"/>
        </a:xfrm>
        <a:prstGeom prst="line">
          <a:avLst/>
        </a:prstGeom>
        <a:noFill/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C04B4-56C9-416C-8316-4AF46D01BBB8}">
      <dsp:nvSpPr>
        <dsp:cNvPr id="0" name=""/>
        <dsp:cNvSpPr/>
      </dsp:nvSpPr>
      <dsp:spPr>
        <a:xfrm>
          <a:off x="884440" y="2156688"/>
          <a:ext cx="70984" cy="82286"/>
        </a:xfrm>
        <a:prstGeom prst="ellipse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22263-0327-4541-A6EA-9026ADA85786}">
      <dsp:nvSpPr>
        <dsp:cNvPr id="0" name=""/>
        <dsp:cNvSpPr/>
      </dsp:nvSpPr>
      <dsp:spPr>
        <a:xfrm rot="8100000">
          <a:off x="1437503" y="528713"/>
          <a:ext cx="278854" cy="278854"/>
        </a:xfrm>
        <a:prstGeom prst="teardrop">
          <a:avLst>
            <a:gd name="adj" fmla="val 11500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28FAEB-55F3-4F01-A17A-37654819AC95}">
      <dsp:nvSpPr>
        <dsp:cNvPr id="0" name=""/>
        <dsp:cNvSpPr/>
      </dsp:nvSpPr>
      <dsp:spPr>
        <a:xfrm>
          <a:off x="1468482" y="559691"/>
          <a:ext cx="216898" cy="2168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3ECD60-8EBE-473A-B891-A4B6B416DC76}">
      <dsp:nvSpPr>
        <dsp:cNvPr id="0" name=""/>
        <dsp:cNvSpPr/>
      </dsp:nvSpPr>
      <dsp:spPr>
        <a:xfrm>
          <a:off x="1774111" y="896715"/>
          <a:ext cx="994237" cy="13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Inaugural board meeting</a:t>
          </a:r>
        </a:p>
      </dsp:txBody>
      <dsp:txXfrm>
        <a:off x="1774111" y="896715"/>
        <a:ext cx="994237" cy="1301116"/>
      </dsp:txXfrm>
    </dsp:sp>
    <dsp:sp modelId="{9D0A5EEF-0543-43C6-9209-7FA6B4156FE6}">
      <dsp:nvSpPr>
        <dsp:cNvPr id="0" name=""/>
        <dsp:cNvSpPr/>
      </dsp:nvSpPr>
      <dsp:spPr>
        <a:xfrm>
          <a:off x="1774111" y="439566"/>
          <a:ext cx="994237" cy="4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Nov. 2021</a:t>
          </a:r>
        </a:p>
      </dsp:txBody>
      <dsp:txXfrm>
        <a:off x="1774111" y="439566"/>
        <a:ext cx="994237" cy="457149"/>
      </dsp:txXfrm>
    </dsp:sp>
    <dsp:sp modelId="{B15435D6-646A-485B-ABBD-E23210E1DBF1}">
      <dsp:nvSpPr>
        <dsp:cNvPr id="0" name=""/>
        <dsp:cNvSpPr/>
      </dsp:nvSpPr>
      <dsp:spPr>
        <a:xfrm>
          <a:off x="1576931" y="896715"/>
          <a:ext cx="0" cy="1301116"/>
        </a:xfrm>
        <a:prstGeom prst="line">
          <a:avLst/>
        </a:prstGeom>
        <a:noFill/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43992-2072-44E1-9DF9-54D106624DF9}">
      <dsp:nvSpPr>
        <dsp:cNvPr id="0" name=""/>
        <dsp:cNvSpPr/>
      </dsp:nvSpPr>
      <dsp:spPr>
        <a:xfrm>
          <a:off x="1572833" y="2156688"/>
          <a:ext cx="70984" cy="82286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B2797C-492D-4CF4-9181-2784DB766CAD}">
      <dsp:nvSpPr>
        <dsp:cNvPr id="0" name=""/>
        <dsp:cNvSpPr/>
      </dsp:nvSpPr>
      <dsp:spPr>
        <a:xfrm rot="18900000">
          <a:off x="2125896" y="3588095"/>
          <a:ext cx="278854" cy="278854"/>
        </a:xfrm>
        <a:prstGeom prst="teardrop">
          <a:avLst>
            <a:gd name="adj" fmla="val 115000"/>
          </a:avLst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A7169-4A6E-43E7-9653-54F744F740D0}">
      <dsp:nvSpPr>
        <dsp:cNvPr id="0" name=""/>
        <dsp:cNvSpPr/>
      </dsp:nvSpPr>
      <dsp:spPr>
        <a:xfrm>
          <a:off x="2156874" y="3619073"/>
          <a:ext cx="216898" cy="2168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93C3F-A195-41AF-9B2C-F25036758D4E}">
      <dsp:nvSpPr>
        <dsp:cNvPr id="0" name=""/>
        <dsp:cNvSpPr/>
      </dsp:nvSpPr>
      <dsp:spPr>
        <a:xfrm>
          <a:off x="2462503" y="2197832"/>
          <a:ext cx="994237" cy="13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CEO starts office</a:t>
          </a:r>
        </a:p>
      </dsp:txBody>
      <dsp:txXfrm>
        <a:off x="2462503" y="2197832"/>
        <a:ext cx="994237" cy="1301116"/>
      </dsp:txXfrm>
    </dsp:sp>
    <dsp:sp modelId="{46FA71C5-BF51-4E7A-B28C-37EA7ECF4385}">
      <dsp:nvSpPr>
        <dsp:cNvPr id="0" name=""/>
        <dsp:cNvSpPr/>
      </dsp:nvSpPr>
      <dsp:spPr>
        <a:xfrm>
          <a:off x="2462503" y="3498948"/>
          <a:ext cx="994237" cy="4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Apr. 2022</a:t>
          </a:r>
        </a:p>
      </dsp:txBody>
      <dsp:txXfrm>
        <a:off x="2462503" y="3498948"/>
        <a:ext cx="994237" cy="457149"/>
      </dsp:txXfrm>
    </dsp:sp>
    <dsp:sp modelId="{9F36E38F-0B87-49E5-B018-08B970B02F68}">
      <dsp:nvSpPr>
        <dsp:cNvPr id="0" name=""/>
        <dsp:cNvSpPr/>
      </dsp:nvSpPr>
      <dsp:spPr>
        <a:xfrm>
          <a:off x="2265323" y="2197832"/>
          <a:ext cx="0" cy="1301116"/>
        </a:xfrm>
        <a:prstGeom prst="line">
          <a:avLst/>
        </a:prstGeom>
        <a:noFill/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62060-E731-47C1-A95E-F970702004B4}">
      <dsp:nvSpPr>
        <dsp:cNvPr id="0" name=""/>
        <dsp:cNvSpPr/>
      </dsp:nvSpPr>
      <dsp:spPr>
        <a:xfrm>
          <a:off x="2261225" y="2156688"/>
          <a:ext cx="70984" cy="82286"/>
        </a:xfrm>
        <a:prstGeom prst="ellipse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98F3DE-53D5-48AA-A796-ED199B0A261D}">
      <dsp:nvSpPr>
        <dsp:cNvPr id="0" name=""/>
        <dsp:cNvSpPr/>
      </dsp:nvSpPr>
      <dsp:spPr>
        <a:xfrm rot="8100000">
          <a:off x="2814288" y="528713"/>
          <a:ext cx="278854" cy="278854"/>
        </a:xfrm>
        <a:prstGeom prst="teardrop">
          <a:avLst>
            <a:gd name="adj" fmla="val 11500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6B0D4-9745-4DE8-B288-C50A2AA90875}">
      <dsp:nvSpPr>
        <dsp:cNvPr id="0" name=""/>
        <dsp:cNvSpPr/>
      </dsp:nvSpPr>
      <dsp:spPr>
        <a:xfrm>
          <a:off x="2845266" y="559691"/>
          <a:ext cx="216898" cy="2168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647F2-064A-4F19-A588-F13C726A539A}">
      <dsp:nvSpPr>
        <dsp:cNvPr id="0" name=""/>
        <dsp:cNvSpPr/>
      </dsp:nvSpPr>
      <dsp:spPr>
        <a:xfrm>
          <a:off x="3150896" y="896715"/>
          <a:ext cx="994237" cy="13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Director strategy session</a:t>
          </a:r>
        </a:p>
      </dsp:txBody>
      <dsp:txXfrm>
        <a:off x="3150896" y="896715"/>
        <a:ext cx="994237" cy="1301116"/>
      </dsp:txXfrm>
    </dsp:sp>
    <dsp:sp modelId="{CB73F6D9-7B3F-4FD5-B553-885BE8EED4DE}">
      <dsp:nvSpPr>
        <dsp:cNvPr id="0" name=""/>
        <dsp:cNvSpPr/>
      </dsp:nvSpPr>
      <dsp:spPr>
        <a:xfrm>
          <a:off x="3150896" y="439566"/>
          <a:ext cx="994237" cy="4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June 2022</a:t>
          </a:r>
        </a:p>
      </dsp:txBody>
      <dsp:txXfrm>
        <a:off x="3150896" y="439566"/>
        <a:ext cx="994237" cy="457149"/>
      </dsp:txXfrm>
    </dsp:sp>
    <dsp:sp modelId="{94D78747-9CB4-4621-8624-71A95A6409B6}">
      <dsp:nvSpPr>
        <dsp:cNvPr id="0" name=""/>
        <dsp:cNvSpPr/>
      </dsp:nvSpPr>
      <dsp:spPr>
        <a:xfrm>
          <a:off x="2953716" y="896715"/>
          <a:ext cx="0" cy="1301116"/>
        </a:xfrm>
        <a:prstGeom prst="line">
          <a:avLst/>
        </a:prstGeom>
        <a:noFill/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A8DFB-4E1F-4363-A0BD-1991F3A9C354}">
      <dsp:nvSpPr>
        <dsp:cNvPr id="0" name=""/>
        <dsp:cNvSpPr/>
      </dsp:nvSpPr>
      <dsp:spPr>
        <a:xfrm>
          <a:off x="2949617" y="2156688"/>
          <a:ext cx="70984" cy="82286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D96718-27AF-4BFF-833B-7B1E1B178A45}">
      <dsp:nvSpPr>
        <dsp:cNvPr id="0" name=""/>
        <dsp:cNvSpPr/>
      </dsp:nvSpPr>
      <dsp:spPr>
        <a:xfrm rot="18900000">
          <a:off x="3502681" y="3588095"/>
          <a:ext cx="278854" cy="278854"/>
        </a:xfrm>
        <a:prstGeom prst="teardrop">
          <a:avLst>
            <a:gd name="adj" fmla="val 115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418C4-C11C-4F2A-92D4-39E68683387C}">
      <dsp:nvSpPr>
        <dsp:cNvPr id="0" name=""/>
        <dsp:cNvSpPr/>
      </dsp:nvSpPr>
      <dsp:spPr>
        <a:xfrm>
          <a:off x="3533659" y="3619073"/>
          <a:ext cx="216898" cy="2168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189CC-2DE2-412E-94A5-FB550CB63311}">
      <dsp:nvSpPr>
        <dsp:cNvPr id="0" name=""/>
        <dsp:cNvSpPr/>
      </dsp:nvSpPr>
      <dsp:spPr>
        <a:xfrm>
          <a:off x="3839288" y="2197832"/>
          <a:ext cx="994237" cy="130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ACT official launch</a:t>
          </a:r>
        </a:p>
      </dsp:txBody>
      <dsp:txXfrm>
        <a:off x="3839288" y="2197832"/>
        <a:ext cx="994237" cy="1301116"/>
      </dsp:txXfrm>
    </dsp:sp>
    <dsp:sp modelId="{51B62609-EDBD-4664-8C2B-A692CBB4550A}">
      <dsp:nvSpPr>
        <dsp:cNvPr id="0" name=""/>
        <dsp:cNvSpPr/>
      </dsp:nvSpPr>
      <dsp:spPr>
        <a:xfrm>
          <a:off x="3839288" y="3498948"/>
          <a:ext cx="994237" cy="457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Aug. 2022</a:t>
          </a:r>
        </a:p>
      </dsp:txBody>
      <dsp:txXfrm>
        <a:off x="3839288" y="3498948"/>
        <a:ext cx="994237" cy="457149"/>
      </dsp:txXfrm>
    </dsp:sp>
    <dsp:sp modelId="{805C80FA-0EB2-4A76-BAD6-732C287D009E}">
      <dsp:nvSpPr>
        <dsp:cNvPr id="0" name=""/>
        <dsp:cNvSpPr/>
      </dsp:nvSpPr>
      <dsp:spPr>
        <a:xfrm>
          <a:off x="3642108" y="2197832"/>
          <a:ext cx="0" cy="1301116"/>
        </a:xfrm>
        <a:prstGeom prst="line">
          <a:avLst/>
        </a:prstGeom>
        <a:noFill/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D992B-2F44-4D68-89B6-2CE82FF129FA}">
      <dsp:nvSpPr>
        <dsp:cNvPr id="0" name=""/>
        <dsp:cNvSpPr/>
      </dsp:nvSpPr>
      <dsp:spPr>
        <a:xfrm>
          <a:off x="3638010" y="2156688"/>
          <a:ext cx="70984" cy="822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1DA6C7-4D12-CCB8-D98D-A7A71D3228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ABCB3-C205-9BF6-5CA6-41CF8F7AAE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056B-4B49-554D-AF9E-D217FEB54E1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F331C-43CB-8DAC-D872-DA83745A2E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CA254-7B63-2DCE-8F82-8D4EB9FD03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D3D1C-9817-8C48-ADD5-D91679DFDD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5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345C-74EC-4C5F-B02C-638B911C14AE}" type="datetimeFigureOut">
              <a:rPr lang="en-ZA" smtClean="0"/>
              <a:t>2024/11/08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B11B4-A273-4807-97B6-6D36293208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0832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4B11B4-A273-4807-97B6-6D362932085B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94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03F1D-6D70-4589-A11D-9B1BDD1ECD7F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mailto:namesurname@act.com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mailto:namesurname@act.com" TargetMode="External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mailto:namesurname@act.com" TargetMode="External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21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B5D4DD1-BFF5-9C49-9022-EAD61A809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99036B-8EEF-074F-AEE8-00206FE578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7140575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79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A9E6848-4799-9045-BC2E-54C7EDA661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5C07FA-A588-5A4F-9665-03EE200009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7140575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30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FF271C7-F1AF-5F40-9ECD-10C8370503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0225F0-8D5C-0448-895E-E8E11358AD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7140575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84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E90EE0-C5DD-8246-B409-6924493AB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4196429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049335-EB91-E14F-BBEE-2EE47507D0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7727" y="1916657"/>
            <a:ext cx="3922210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90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68D5C5-6089-0F4A-9EB4-11AC723838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4196429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1BED16-B72A-F841-8B1F-611EC71B3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7727" y="1916657"/>
            <a:ext cx="3922210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Column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077C25-F27E-A940-9282-81579D6D9A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4196429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D3E02E-915C-964B-810A-57BCD1CC8C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7727" y="1916657"/>
            <a:ext cx="3922210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96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opy &amp; Imag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6BEBCA8-3F64-BD4E-BCE0-38F7E4FD3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A5C64C-5272-6446-A49C-8C94F1DE66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109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opy &amp; Imag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4673D3A-701C-3246-93B0-D494CD133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41037C7-C8BD-064A-ABC2-D42AC6590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62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opy &amp; Imag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B34C677-1CED-B741-A10F-544E8F36A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675C11-9718-0946-BDB8-B1F1947CD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685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aller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5A38AD9-28A9-8345-A693-B205CB7F6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3" y="694182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657A7B-880C-A248-A50F-274BF9E0A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4112" y="683996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B5E6852-FA09-C54D-A874-3C9684BD8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5132" y="683996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8735918-763B-F545-9885-CFE9D7566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182" y="3048280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7595753-2E31-EA4A-B30A-55543921C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0521" y="3038094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D72F56-1177-FA45-94B6-D6D5A4C81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1541" y="3038094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1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139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aller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5A38AD9-28A9-8345-A693-B205CB7F6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3" y="694182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657A7B-880C-A248-A50F-274BF9E0A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4112" y="683996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B5E6852-FA09-C54D-A874-3C9684BD8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5132" y="683996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8735918-763B-F545-9885-CFE9D7566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182" y="3048280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7595753-2E31-EA4A-B30A-55543921C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0521" y="3038094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D72F56-1177-FA45-94B6-D6D5A4C81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1541" y="3038094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086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allery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5A38AD9-28A9-8345-A693-B205CB7F6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3" y="694182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657A7B-880C-A248-A50F-274BF9E0A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4112" y="683996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B5E6852-FA09-C54D-A874-3C9684BD8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5132" y="683996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8735918-763B-F545-9885-CFE9D7566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182" y="3048280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7595753-2E31-EA4A-B30A-55543921C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0521" y="3038094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D72F56-1177-FA45-94B6-D6D5A4C81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1541" y="3038094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1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Imag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16002-82D5-DA46-A8EE-C374C2E71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61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DDC5A6-46D1-6542-91F3-320763E8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393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56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Imag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16002-82D5-DA46-A8EE-C374C2E71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61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DDC5A6-46D1-6542-91F3-320763E8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393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88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Imag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16002-82D5-DA46-A8EE-C374C2E71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61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DDC5A6-46D1-6542-91F3-320763E8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393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1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spla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61FEB-1CEB-1246-9A97-3F606ECC7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48" y="683996"/>
            <a:ext cx="10821034" cy="449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05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spla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61FEB-1CEB-1246-9A97-3F606ECC7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48" y="683996"/>
            <a:ext cx="10821034" cy="449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splay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61FEB-1CEB-1246-9A97-3F606ECC7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48" y="683996"/>
            <a:ext cx="10821034" cy="449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58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CC01AE-E862-6948-B5DD-082C15C252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7031" y="2162674"/>
            <a:ext cx="5104943" cy="1037721"/>
          </a:xfrm>
        </p:spPr>
        <p:txBody>
          <a:bodyPr anchor="b">
            <a:noAutofit/>
          </a:bodyPr>
          <a:lstStyle>
            <a:lvl1pPr algn="l">
              <a:defRPr sz="505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DCD275-5E91-5D4C-9DEC-6022154BD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2742" y="3301591"/>
            <a:ext cx="5104943" cy="870362"/>
          </a:xfrm>
          <a:prstGeom prst="rect">
            <a:avLst/>
          </a:prstGeom>
        </p:spPr>
        <p:txBody>
          <a:bodyPr>
            <a:normAutofit/>
          </a:bodyPr>
          <a:lstStyle>
            <a:lvl1pPr marL="12700" marR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1400" b="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t	/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+27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(0)00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c	/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+27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(0)00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e	/</a:t>
            </a:r>
            <a:r>
              <a:rPr kumimoji="0" lang="en-ZA" sz="1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namesurname@act.com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</p:txBody>
      </p:sp>
    </p:spTree>
    <p:extLst>
      <p:ext uri="{BB962C8B-B14F-4D97-AF65-F5344CB8AC3E}">
        <p14:creationId xmlns:p14="http://schemas.microsoft.com/office/powerpoint/2010/main" val="1925814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CC01AE-E862-6948-B5DD-082C15C252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7031" y="2162675"/>
            <a:ext cx="5104942" cy="1037721"/>
          </a:xfrm>
        </p:spPr>
        <p:txBody>
          <a:bodyPr anchor="b">
            <a:noAutofit/>
          </a:bodyPr>
          <a:lstStyle>
            <a:lvl1pPr algn="l">
              <a:defRPr sz="505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DCD275-5E91-5D4C-9DEC-6022154BD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2743" y="3301591"/>
            <a:ext cx="5104942" cy="870362"/>
          </a:xfrm>
          <a:prstGeom prst="rect">
            <a:avLst/>
          </a:prstGeom>
        </p:spPr>
        <p:txBody>
          <a:bodyPr>
            <a:normAutofit/>
          </a:bodyPr>
          <a:lstStyle>
            <a:lvl1pPr marL="12700" marR="0" indent="0" algn="l" defTabSz="914411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6" algn="l"/>
              </a:tabLst>
              <a:defRPr sz="1400" b="0" u="none">
                <a:solidFill>
                  <a:schemeClr val="bg1"/>
                </a:solidFill>
              </a:defRPr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pPr marL="12700" marR="0" lvl="0" indent="0" algn="l" defTabSz="914411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6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t	/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+27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(0)00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  <a:p>
            <a:pPr marL="12700" marR="0" lvl="0" indent="0" algn="l" defTabSz="914411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6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c	/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+27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(0)00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  <a:p>
            <a:pPr marL="12700" marR="0" lvl="0" indent="0" algn="l" defTabSz="914411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6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e	/</a:t>
            </a:r>
            <a:r>
              <a:rPr kumimoji="0" lang="en-ZA" sz="1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namesurname@act.com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</p:txBody>
      </p:sp>
    </p:spTree>
    <p:extLst>
      <p:ext uri="{BB962C8B-B14F-4D97-AF65-F5344CB8AC3E}">
        <p14:creationId xmlns:p14="http://schemas.microsoft.com/office/powerpoint/2010/main" val="235843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3439" y="2457820"/>
            <a:ext cx="8113562" cy="1822080"/>
          </a:xfrm>
        </p:spPr>
        <p:txBody>
          <a:bodyPr anchor="t" anchorCtr="0">
            <a:noAutofit/>
          </a:bodyPr>
          <a:lstStyle>
            <a:lvl1pPr algn="l">
              <a:lnSpc>
                <a:spcPts val="7000"/>
              </a:lnSpc>
              <a:defRPr sz="715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338" y="5673703"/>
            <a:ext cx="2090108" cy="28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latin typeface="Silka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00/00/00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7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0C07A0-660B-A661-AA35-2DC79388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A357-8C9A-45DB-90D4-6FC8E6DC321D}" type="datetime1">
              <a:rPr lang="en-ZA" smtClean="0"/>
              <a:t>2024/11/08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9C245-03A2-B2AA-EF59-32B2F1E9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B57CD-A36E-16C1-11F3-F64218977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7334-2CB7-4DD8-AE87-95BF16E951E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03970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CF00-9723-723A-7438-7B1BFB5B1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30CCF-5A72-054F-A5D8-62FBB2EA0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F18D-24D3-B4B7-402D-90C5FD38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F196-5A92-4D24-BE3C-18B0F4A8991F}" type="datetime1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0598D-5A82-F855-DFCA-911D90B4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8D715-D62F-7E9C-C97B-24639F9E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11044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C73A-5249-B8A0-DE53-83F85197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D029-AEBB-942F-3B6C-2E0792153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5F4FA-9930-65D2-F1AC-F29E3642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516B-A2F1-4371-BCD4-5528B273AF61}" type="datetime1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52F99-8165-763B-2B1A-730F339F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5264-5E5E-E60F-065D-1A6C424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4508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C1AB-1E9E-56FC-6641-0DAD9109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5C7DB-CF69-4A00-3D35-AFD4C1310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D8CAB-4C96-BA71-36B4-55AA2698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C5486-12D6-4FA1-99D3-C8C3B1372689}" type="datetime1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AFED-56F4-9092-46DB-117D238B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3EB1C-A65E-578E-BF68-FCB25065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7889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2397-6935-3264-AE99-54D81D7E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AB9C-5AC1-54B9-2E75-E7BE3C54C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C3AF5-D794-556F-AD38-529EBE06D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26B8B-A69E-9D00-B87C-BAC7B64A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6AB5-C48D-43D8-B768-A50F5E520EDF}" type="datetime1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E86C7-2132-5E6A-57ED-4A6F9432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67EBB-B7AA-4FF8-D66F-AA99B5D2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69671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92C7-C892-C663-9219-A22338A6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CCC2-3003-825B-D7EA-A9BCC3B25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FB81A-F689-A6B9-3AF7-5678600F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A1D4D-0069-7960-6731-074C481BC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F123-6265-CC2F-B67B-F7EB92145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DB782-12B8-2FFC-08CE-00330309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0412-D6A0-4013-BE3C-195A85521BEE}" type="datetime1">
              <a:rPr lang="en-ZA" smtClean="0"/>
              <a:t>2024/11/08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0EAFA-DA00-DC95-D562-DBC9FCAC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F9758-F724-D050-D293-F28CFE73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4080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7891-6B99-3B7D-3EB8-B8F9873B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08A9D-1180-A118-EF0A-038C7E89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3F94A-8653-408A-B1D1-5111F0B8B260}" type="datetime1">
              <a:rPr lang="en-ZA" smtClean="0"/>
              <a:t>2024/11/08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0EF48-D969-7767-E60A-D055A71C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94ADE-9A4E-4D87-3C26-1A4B73B5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515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D1135-A682-A779-2C7E-C9D9D1A1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EFD65-E07F-4D4F-B727-C7FA043F6E53}" type="datetime1">
              <a:rPr lang="en-ZA" smtClean="0"/>
              <a:t>2024/11/08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38401-931D-F56D-C5DA-DD44E8A8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6FBB-B5C4-8FC7-2A4C-F7880AC9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2117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5AC9-D6B1-9C34-BB71-09C12AFD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D466-F054-B53B-6A78-8C2E7163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5928-4423-BDBF-3AAA-578FF5A54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0571-906B-8405-B7C3-851B265D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0738F-1446-4654-8520-FD2DB3E409F2}" type="datetime1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EE68A-D9B0-1BD1-BF71-1D1AB30D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74D9-B593-5D1F-D829-FE3B670D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75525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57AE-E196-7BD7-9CC2-93EF0C02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3670B-55BA-0509-F471-3976360F2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BFD22-286E-E71A-9561-9999B885C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A7D3E-DADD-BFA5-D00E-07115E8D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F9033-8529-4B5F-9D72-1174E55371A3}" type="datetime1">
              <a:rPr lang="en-ZA" smtClean="0"/>
              <a:t>2024/11/08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E1E5-B7E1-2212-E8C0-A60DEFB0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8DA4-B6BB-629C-B4F9-0C2464F3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43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3439" y="2457820"/>
            <a:ext cx="8113562" cy="1822080"/>
          </a:xfrm>
        </p:spPr>
        <p:txBody>
          <a:bodyPr anchor="t" anchorCtr="0">
            <a:noAutofit/>
          </a:bodyPr>
          <a:lstStyle>
            <a:lvl1pPr algn="l">
              <a:lnSpc>
                <a:spcPts val="7000"/>
              </a:lnSpc>
              <a:defRPr sz="715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338" y="5673703"/>
            <a:ext cx="2090108" cy="28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latin typeface="Silka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00/00/00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7757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58D0-542D-3EAE-F2C9-766B392B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4F401-9816-3EAD-516C-3F19FAD30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F3BB-5C98-3AB5-27A5-51DF673B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93DE-9203-4CFE-9291-BD972ACC049C}" type="datetime1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9DB6-EB88-9F9E-1D76-278A1773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A9FA-CD3E-258D-0E5C-3AB38FAB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31502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170B2-92B0-DB80-DC6E-FCB4E74B2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FE93B-5694-158D-D00F-B684017F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F2889-8E6D-B6E2-2C14-E04869F5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CAA5-4193-4DC9-B613-57431DDB163F}" type="datetime1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21A75-299E-E652-A250-B88CBEC8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83FE-3C72-073B-50C3-B73B6E89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851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2D47A676-3E06-8030-DDEA-E6F5F3C9C56A}"/>
              </a:ext>
            </a:extLst>
          </p:cNvPr>
          <p:cNvSpPr txBox="1">
            <a:spLocks/>
          </p:cNvSpPr>
          <p:nvPr userDrawn="1"/>
        </p:nvSpPr>
        <p:spPr>
          <a:xfrm>
            <a:off x="8587276" y="6617650"/>
            <a:ext cx="3680926" cy="240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1pPr>
            <a:lvl2pPr marL="457200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2pPr>
            <a:lvl3pPr marL="22383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3pPr>
            <a:lvl4pPr marL="22383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80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ZA" sz="9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2022, Association of Comms and Technology NPC, All Rights Reserved.</a:t>
            </a:r>
          </a:p>
          <a:p>
            <a:pPr lvl="4"/>
            <a:endParaRPr lang="en-ZA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808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3685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3439" y="2457820"/>
            <a:ext cx="8113562" cy="1822080"/>
          </a:xfrm>
        </p:spPr>
        <p:txBody>
          <a:bodyPr anchor="t" anchorCtr="0">
            <a:noAutofit/>
          </a:bodyPr>
          <a:lstStyle>
            <a:lvl1pPr algn="l">
              <a:lnSpc>
                <a:spcPts val="7000"/>
              </a:lnSpc>
              <a:defRPr sz="715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338" y="5673703"/>
            <a:ext cx="2090108" cy="28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latin typeface="Silka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00/00/00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091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3439" y="2457820"/>
            <a:ext cx="8113562" cy="1822080"/>
          </a:xfrm>
        </p:spPr>
        <p:txBody>
          <a:bodyPr anchor="t" anchorCtr="0">
            <a:noAutofit/>
          </a:bodyPr>
          <a:lstStyle>
            <a:lvl1pPr algn="l">
              <a:lnSpc>
                <a:spcPts val="7000"/>
              </a:lnSpc>
              <a:defRPr sz="7150"/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2338" y="5673703"/>
            <a:ext cx="2090108" cy="2825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latin typeface="Silka SemiBold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00/00/00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052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9895" y="2892905"/>
            <a:ext cx="9163968" cy="259349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0E2D72-00E4-C64A-A36E-FEB06052A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894" y="1922123"/>
            <a:ext cx="9163967" cy="5737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7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52D3A"/>
                </a:solidFill>
              </a:defRPr>
            </a:lvl2pPr>
            <a:lvl3pPr>
              <a:defRPr>
                <a:solidFill>
                  <a:srgbClr val="052D3A"/>
                </a:solidFill>
              </a:defRPr>
            </a:lvl3pPr>
            <a:lvl4pPr>
              <a:defRPr>
                <a:solidFill>
                  <a:srgbClr val="052D3A"/>
                </a:solidFill>
              </a:defRPr>
            </a:lvl4pPr>
            <a:lvl5pPr>
              <a:defRPr>
                <a:solidFill>
                  <a:srgbClr val="052D3A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We are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32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62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515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70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9895" y="2892905"/>
            <a:ext cx="9163968" cy="2593495"/>
          </a:xfrm>
          <a:prstGeom prst="rect">
            <a:avLst/>
          </a:prstGeom>
        </p:spPr>
        <p:txBody>
          <a:bodyPr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40E2D72-00E4-C64A-A36E-FEB06052A7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894" y="1922123"/>
            <a:ext cx="9163967" cy="5737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700" b="0">
                <a:solidFill>
                  <a:schemeClr val="tx1"/>
                </a:solidFill>
              </a:defRPr>
            </a:lvl1pPr>
            <a:lvl2pPr>
              <a:defRPr>
                <a:solidFill>
                  <a:srgbClr val="052D3A"/>
                </a:solidFill>
              </a:defRPr>
            </a:lvl2pPr>
            <a:lvl3pPr>
              <a:defRPr>
                <a:solidFill>
                  <a:srgbClr val="052D3A"/>
                </a:solidFill>
              </a:defRPr>
            </a:lvl3pPr>
            <a:lvl4pPr>
              <a:defRPr>
                <a:solidFill>
                  <a:srgbClr val="052D3A"/>
                </a:solidFill>
              </a:defRPr>
            </a:lvl4pPr>
            <a:lvl5pPr>
              <a:defRPr>
                <a:solidFill>
                  <a:srgbClr val="052D3A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We are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79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814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vider Slide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346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3B5D4DD1-BFF5-9C49-9022-EAD61A8096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799036B-8EEF-074F-AEE8-00206FE578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7140575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979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AA9E6848-4799-9045-BC2E-54C7EDA661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95C07FA-A588-5A4F-9665-03EE200009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7140575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2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Single Column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FF271C7-F1AF-5F40-9ECD-10C8370503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F0225F0-8D5C-0448-895E-E8E11358AD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7140575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731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Column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8E90EE0-C5DD-8246-B409-6924493ABE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4196429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E049335-EB91-E14F-BBEE-2EE47507D0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7727" y="1916657"/>
            <a:ext cx="3922210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478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Column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968D5C5-6089-0F4A-9EB4-11AC723838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4196429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1BED16-B72A-F841-8B1F-611EC71B3E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7727" y="1916657"/>
            <a:ext cx="3922210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450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Column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76DC80F-FB88-1F40-87BD-6DEC9334B2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7140575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5" y="644693"/>
            <a:ext cx="7140575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E077C25-F27E-A940-9282-81579D6D9A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4196429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D3E02E-915C-964B-810A-57BCD1CC8C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97727" y="1916657"/>
            <a:ext cx="3922210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891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opy &amp; Imag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6BEBCA8-3F64-BD4E-BCE0-38F7E4FD3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A5C64C-5272-6446-A49C-8C94F1DE66A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404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opy &amp; Imag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4673D3A-701C-3246-93B0-D494CD133C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41037C7-C8BD-064A-ABC2-D42AC6590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82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450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Copy &amp; Imag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B34C677-1CED-B741-A10F-544E8F36A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675C11-9718-0946-BDB8-B1F1947CD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18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aller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5A38AD9-28A9-8345-A693-B205CB7F6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3" y="694182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657A7B-880C-A248-A50F-274BF9E0A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4112" y="683996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B5E6852-FA09-C54D-A874-3C9684BD8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5132" y="683996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8735918-763B-F545-9885-CFE9D7566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182" y="3048280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7595753-2E31-EA4A-B30A-55543921C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0521" y="3038094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D72F56-1177-FA45-94B6-D6D5A4C81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1541" y="3038094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26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aller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5A38AD9-28A9-8345-A693-B205CB7F6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3" y="694182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657A7B-880C-A248-A50F-274BF9E0A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4112" y="683996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B5E6852-FA09-C54D-A874-3C9684BD8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5132" y="683996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8735918-763B-F545-9885-CFE9D7566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182" y="3048280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7595753-2E31-EA4A-B30A-55543921C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0521" y="3038094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D72F56-1177-FA45-94B6-D6D5A4C81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1541" y="3038094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6605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Gallery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75A38AD9-28A9-8345-A693-B205CB7F6D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0773" y="694182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19657A7B-880C-A248-A50F-274BF9E0A3D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74112" y="683996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FB5E6852-FA09-C54D-A874-3C9684BD881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75132" y="683996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78735918-763B-F545-9885-CFE9D756657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7182" y="3048280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07595753-2E31-EA4A-B30A-55543921CA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80521" y="3038094"/>
            <a:ext cx="3450638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DD72F56-1177-FA45-94B6-D6D5A4C814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81541" y="3038094"/>
            <a:ext cx="3526095" cy="220345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8362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Image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16002-82D5-DA46-A8EE-C374C2E71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61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DDC5A6-46D1-6542-91F3-320763E8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393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794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Imag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16002-82D5-DA46-A8EE-C374C2E71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61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DDC5A6-46D1-6542-91F3-320763E8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393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75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ual Imag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AE16002-82D5-DA46-A8EE-C374C2E71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61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BDDC5A6-46D1-6542-91F3-320763E865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3393" y="700087"/>
            <a:ext cx="5330190" cy="447970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5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splay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61FEB-1CEB-1246-9A97-3F606ECC7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48" y="683996"/>
            <a:ext cx="10821034" cy="449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378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splay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61FEB-1CEB-1246-9A97-3F606ECC7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48" y="683996"/>
            <a:ext cx="10821034" cy="449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036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Display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0E61FEB-1CEB-1246-9A97-3F606ECC70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2548" y="683996"/>
            <a:ext cx="10821034" cy="449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616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5CC01AE-E862-6948-B5DD-082C15C252B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7031" y="2162674"/>
            <a:ext cx="5104943" cy="1037721"/>
          </a:xfrm>
        </p:spPr>
        <p:txBody>
          <a:bodyPr anchor="b">
            <a:noAutofit/>
          </a:bodyPr>
          <a:lstStyle>
            <a:lvl1pPr algn="l">
              <a:defRPr sz="505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DDCD275-5E91-5D4C-9DEC-6022154BD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62742" y="3301591"/>
            <a:ext cx="5104943" cy="870362"/>
          </a:xfrm>
          <a:prstGeom prst="rect">
            <a:avLst/>
          </a:prstGeom>
        </p:spPr>
        <p:txBody>
          <a:bodyPr>
            <a:normAutofit/>
          </a:bodyPr>
          <a:lstStyle>
            <a:lvl1pPr marL="12700" marR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 sz="1400" b="0" u="none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t	/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+27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(0)00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c	/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+27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(0)00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</a:t>
            </a:r>
            <a:r>
              <a:rPr kumimoji="0" lang="en-ZA" sz="14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0000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469900" algn="l"/>
              </a:tabLst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e	/</a:t>
            </a:r>
            <a:r>
              <a:rPr kumimoji="0" lang="en-ZA" sz="1400" b="0" i="0" u="none" strike="noStrike" kern="120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</a:rPr>
              <a:t> </a:t>
            </a: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/>
                <a:ea typeface="+mn-ea"/>
                <a:cs typeface="Silk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namesurname@act.com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lka"/>
              <a:ea typeface="+mn-ea"/>
              <a:cs typeface="Silka"/>
            </a:endParaRPr>
          </a:p>
        </p:txBody>
      </p:sp>
    </p:spTree>
    <p:extLst>
      <p:ext uri="{BB962C8B-B14F-4D97-AF65-F5344CB8AC3E}">
        <p14:creationId xmlns:p14="http://schemas.microsoft.com/office/powerpoint/2010/main" val="110080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CF00-9723-723A-7438-7B1BFB5B1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30CCF-5A72-054F-A5D8-62FBB2EA0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CF18D-24D3-B4B7-402D-90C5FD38A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0598D-5A82-F855-DFCA-911D90B4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8D715-D62F-7E9C-C97B-24639F9E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0172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C73A-5249-B8A0-DE53-83F85197C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FD029-AEBB-942F-3B6C-2E0792153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5F4FA-9930-65D2-F1AC-F29E36421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52F99-8165-763B-2B1A-730F339F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D5264-5E5E-E60F-065D-1A6C424F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374827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1C1AB-1E9E-56FC-6641-0DAD9109F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5C7DB-CF69-4A00-3D35-AFD4C1310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D8CAB-4C96-BA71-36B4-55AA2698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AFED-56F4-9092-46DB-117D238B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3EB1C-A65E-578E-BF68-FCB25065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80734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72397-6935-3264-AE99-54D81D7E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BAB9C-5AC1-54B9-2E75-E7BE3C54C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C3AF5-D794-556F-AD38-529EBE06D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26B8B-A69E-9D00-B87C-BAC7B64A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E86C7-2132-5E6A-57ED-4A6F9432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867EBB-B7AA-4FF8-D66F-AA99B5D2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7454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92C7-C892-C663-9219-A22338A6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E1CCC2-3003-825B-D7EA-A9BCC3B25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FB81A-F689-A6B9-3AF7-5678600FC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8A1D4D-0069-7960-6731-074C481BC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FF123-6265-CC2F-B67B-F7EB92145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DB782-12B8-2FFC-08CE-00330309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B0EAFA-DA00-DC95-D562-DBC9FCAC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F9758-F724-D050-D293-F28CFE73A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514262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37891-6B99-3B7D-3EB8-B8F9873B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008A9D-1180-A118-EF0A-038C7E89B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0EF48-D969-7767-E60A-D055A71C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94ADE-9A4E-4D87-3C26-1A4B73B59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44144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D1135-A682-A779-2C7E-C9D9D1A1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638401-931D-F56D-C5DA-DD44E8A8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6FBB-B5C4-8FC7-2A4C-F7880AC9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01642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5AC9-D6B1-9C34-BB71-09C12AFD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5D466-F054-B53B-6A78-8C2E7163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05928-4423-BDBF-3AAA-578FF5A54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C0571-906B-8405-B7C3-851B265DA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AEE68A-D9B0-1BD1-BF71-1D1AB30DC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74D9-B593-5D1F-D829-FE3B670D3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36279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E57AE-E196-7BD7-9CC2-93EF0C02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13670B-55BA-0509-F471-3976360F2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BFD22-286E-E71A-9561-9999B885C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A7D3E-DADD-BFA5-D00E-07115E8D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3E1E5-B7E1-2212-E8C0-A60DEFB0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8DA4-B6BB-629C-B4F9-0C2464F3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992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749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58D0-542D-3EAE-F2C9-766B392B3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64F401-9816-3EAD-516C-3F19FAD30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F3BB-5C98-3AB5-27A5-51DF673B0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39DB6-EB88-9F9E-1D76-278A1773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0A9FA-CD3E-258D-0E5C-3AB38FAB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86468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E170B2-92B0-DB80-DC6E-FCB4E74B2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FE93B-5694-158D-D00F-B684017F9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F2889-8E6D-B6E2-2C14-E04869F58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21A75-299E-E652-A250-B88CBEC8D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383FE-3C72-073B-50C3-B73B6E899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3827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Copy &amp; Image 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2D5734A0-F91B-F743-95D0-E2A77300A7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9896" y="644693"/>
            <a:ext cx="5843252" cy="4143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00" b="1" i="0">
                <a:solidFill>
                  <a:schemeClr val="tx1"/>
                </a:solidFill>
                <a:latin typeface="Silka SemiBold" pitchFamily="2" charset="77"/>
              </a:defRPr>
            </a:lvl1pPr>
            <a:lvl2pPr>
              <a:defRPr sz="1800" b="0"/>
            </a:lvl2pPr>
          </a:lstStyle>
          <a:p>
            <a:pPr lvl="0"/>
            <a:r>
              <a:rPr lang="en-GB" dirty="0"/>
              <a:t>Heading Goes Here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ED2917F-D1B9-AD49-966E-40673A853E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8058" y="701808"/>
            <a:ext cx="4434048" cy="42392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anchor="ctr" anchorCtr="1"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B34C677-1CED-B741-A10F-544E8F36AD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9895" y="1280675"/>
            <a:ext cx="5843253" cy="414399"/>
          </a:xfrm>
          <a:prstGeom prst="rect">
            <a:avLst/>
          </a:prstGeom>
        </p:spPr>
        <p:txBody>
          <a:bodyPr numCol="1"/>
          <a:lstStyle>
            <a:lvl1pPr>
              <a:defRPr sz="23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The sub-headline may go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D675C11-9718-0946-BDB8-B1F1947CD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5" y="1916657"/>
            <a:ext cx="5843253" cy="3052385"/>
          </a:xfrm>
          <a:prstGeom prst="rect">
            <a:avLst/>
          </a:prstGeo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4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 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F3164-7169-9D46-ACDE-A978E1C6B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701" y="1449887"/>
            <a:ext cx="5252581" cy="1819406"/>
          </a:xfrm>
        </p:spPr>
        <p:txBody>
          <a:bodyPr anchor="b">
            <a:normAutofit/>
          </a:bodyPr>
          <a:lstStyle>
            <a:lvl1pPr algn="l">
              <a:lnSpc>
                <a:spcPts val="5700"/>
              </a:lnSpc>
              <a:defRPr sz="5700"/>
            </a:lvl1pPr>
          </a:lstStyle>
          <a:p>
            <a:r>
              <a:rPr lang="en-GB" dirty="0"/>
              <a:t>Divider slide 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98CD46-1213-D544-834D-E75625405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9701" y="3789929"/>
            <a:ext cx="5252581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>
                <a:tab pos="3821113" algn="l"/>
              </a:tabLst>
              <a:defRPr sz="23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Brief description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2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19C97-AA5B-6741-8778-67F02099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6512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D553-8F93-9240-9E23-4100FF98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825625"/>
            <a:ext cx="9931400" cy="3533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497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88" r:id="rId4"/>
    <p:sldLayoutId id="2147483689" r:id="rId5"/>
    <p:sldLayoutId id="2147483664" r:id="rId6"/>
    <p:sldLayoutId id="2147483690" r:id="rId7"/>
    <p:sldLayoutId id="2147483691" r:id="rId8"/>
    <p:sldLayoutId id="2147483692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676" r:id="rId19"/>
    <p:sldLayoutId id="2147483703" r:id="rId20"/>
    <p:sldLayoutId id="2147483704" r:id="rId21"/>
    <p:sldLayoutId id="2147483679" r:id="rId22"/>
    <p:sldLayoutId id="2147483705" r:id="rId23"/>
    <p:sldLayoutId id="2147483706" r:id="rId24"/>
    <p:sldLayoutId id="2147483682" r:id="rId25"/>
    <p:sldLayoutId id="2147483708" r:id="rId26"/>
    <p:sldLayoutId id="2147483707" r:id="rId27"/>
    <p:sldLayoutId id="2147483709" r:id="rId28"/>
    <p:sldLayoutId id="2147483711" r:id="rId29"/>
    <p:sldLayoutId id="2147483724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Silka SemiBold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1pPr>
      <a:lvl2pPr marL="457200" indent="-446088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2pPr>
      <a:lvl3pPr marL="223838" indent="-21272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3pPr>
      <a:lvl4pPr marL="223838" indent="-2127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4pPr>
      <a:lvl5pPr marL="223838" indent="-2127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5F98E-4EF2-CEFF-E02B-01E46B83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9E409-EEC3-8189-31FA-2C90EB378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F419-39FF-D39E-DB3B-7D3F8A54C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D7985-D71B-4D6B-997D-38530162378B}" type="datetime1">
              <a:rPr lang="en-ZA" smtClean="0"/>
              <a:t>2024/11/08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DAD8A-5410-2AD3-7774-E637325D0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2C13-D4C7-11B3-875B-0A70BC430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554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F19C97-AA5B-6741-8778-67F020996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6512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D553-8F93-9240-9E23-4100FF98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825625"/>
            <a:ext cx="9931400" cy="3533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220412AE-5147-C22D-B530-8721AD5060B5}"/>
              </a:ext>
            </a:extLst>
          </p:cNvPr>
          <p:cNvSpPr txBox="1">
            <a:spLocks/>
          </p:cNvSpPr>
          <p:nvPr userDrawn="1"/>
        </p:nvSpPr>
        <p:spPr>
          <a:xfrm>
            <a:off x="8587276" y="6617650"/>
            <a:ext cx="3680926" cy="2403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1pPr>
            <a:lvl2pPr marL="457200" indent="-446088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2pPr>
            <a:lvl3pPr marL="22383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tabLst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3pPr>
            <a:lvl4pPr marL="223838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55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4pPr>
            <a:lvl5pPr marL="1111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800" b="0" i="0" kern="1200">
                <a:solidFill>
                  <a:schemeClr val="bg1"/>
                </a:solidFill>
                <a:latin typeface="Silka" pitchFamily="2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ZA" sz="90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© 2022, Association of Comms and Technology NPC, All Rights Reserved.</a:t>
            </a:r>
          </a:p>
          <a:p>
            <a:pPr lvl="4"/>
            <a:endParaRPr lang="en-ZA" sz="9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8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Silka SemiBold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1pPr>
      <a:lvl2pPr marL="457200" indent="-446088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2pPr>
      <a:lvl3pPr marL="223838" indent="-212725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3pPr>
      <a:lvl4pPr marL="223838" indent="-2127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4pPr>
      <a:lvl5pPr marL="223838" indent="-2127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550" b="0" i="0" kern="1200">
          <a:solidFill>
            <a:schemeClr val="bg1"/>
          </a:solidFill>
          <a:latin typeface="Silka" pitchFamily="2" charset="77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95F98E-4EF2-CEFF-E02B-01E46B83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9E409-EEC3-8189-31FA-2C90EB378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5F419-39FF-D39E-DB3B-7D3F8A54C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DAD8A-5410-2AD3-7774-E637325D0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12C13-D4C7-11B3-875B-0A70BC430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59962-9F69-480B-82B6-D3AFBC806D0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8976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5.png"/><Relationship Id="rId4" Type="http://schemas.openxmlformats.org/officeDocument/2006/relationships/image" Target="../media/image24.jpeg"/><Relationship Id="rId9" Type="http://schemas.openxmlformats.org/officeDocument/2006/relationships/image" Target="../media/image3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A4D19-5BDA-CE74-4C84-B68DF4BDC469}"/>
              </a:ext>
            </a:extLst>
          </p:cNvPr>
          <p:cNvSpPr txBox="1"/>
          <p:nvPr/>
        </p:nvSpPr>
        <p:spPr>
          <a:xfrm>
            <a:off x="6096000" y="5678363"/>
            <a:ext cx="5711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lka SemiBold"/>
              </a:rPr>
              <a:t>                	20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lka SemiBold"/>
              </a:rPr>
              <a:t>November 2024	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lka SemiBold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83197C-68C3-B62B-BF7C-B03DC94DEF8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096011" y="453027"/>
            <a:ext cx="7866344" cy="2964500"/>
          </a:xfrm>
        </p:spPr>
        <p:txBody>
          <a:bodyPr/>
          <a:lstStyle/>
          <a:p>
            <a:br>
              <a:rPr lang="en-ZA" sz="1800" b="0" i="0" u="none" strike="noStrike" baseline="0" dirty="0">
                <a:latin typeface="Arial" panose="020B0604020202020204" pitchFamily="34" charset="0"/>
              </a:rPr>
            </a:br>
            <a:r>
              <a:rPr lang="en-ZA" sz="4000" dirty="0"/>
              <a:t>Eastern Cape </a:t>
            </a:r>
            <a:r>
              <a:rPr lang="en-US" sz="4000" dirty="0"/>
              <a:t>Connectivity  Obligations Opportunities and Challenges.</a:t>
            </a:r>
            <a:br>
              <a:rPr lang="en-US" sz="4000" dirty="0"/>
            </a:br>
            <a:endParaRPr lang="en-ZA" sz="36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6E4FF9-3EDD-9D52-9300-376B02672E2B}"/>
              </a:ext>
            </a:extLst>
          </p:cNvPr>
          <p:cNvSpPr txBox="1"/>
          <p:nvPr/>
        </p:nvSpPr>
        <p:spPr>
          <a:xfrm>
            <a:off x="4313583" y="4363279"/>
            <a:ext cx="6539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18</a:t>
            </a:r>
            <a:r>
              <a:rPr lang="en-US" baseline="30000" dirty="0">
                <a:solidFill>
                  <a:schemeClr val="bg1"/>
                </a:solidFill>
              </a:rPr>
              <a:t>th</a:t>
            </a:r>
            <a:r>
              <a:rPr lang="en-US" dirty="0">
                <a:solidFill>
                  <a:schemeClr val="bg1"/>
                </a:solidFill>
              </a:rPr>
              <a:t> Annual ICT Summit – ICC East London  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42D2F-7FCD-D245-0ECB-E2732370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E093DA8-8CC3-4DDE-A3AF-1744801808DB}"/>
              </a:ext>
            </a:extLst>
          </p:cNvPr>
          <p:cNvSpPr txBox="1">
            <a:spLocks/>
          </p:cNvSpPr>
          <p:nvPr/>
        </p:nvSpPr>
        <p:spPr>
          <a:xfrm>
            <a:off x="448235" y="381000"/>
            <a:ext cx="11359280" cy="140297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The challenges and opportunities presented by the programme occur at programme execution and connectivity impact perspectives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10249E-E507-73D8-D41A-9A1FC953A922}"/>
              </a:ext>
            </a:extLst>
          </p:cNvPr>
          <p:cNvCxnSpPr>
            <a:cxnSpLocks/>
          </p:cNvCxnSpPr>
          <p:nvPr/>
        </p:nvCxnSpPr>
        <p:spPr>
          <a:xfrm>
            <a:off x="6200775" y="1393450"/>
            <a:ext cx="0" cy="5090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C0BFDC-FCBA-D7A2-857E-D9A3AF070D2B}"/>
              </a:ext>
            </a:extLst>
          </p:cNvPr>
          <p:cNvSpPr/>
          <p:nvPr/>
        </p:nvSpPr>
        <p:spPr>
          <a:xfrm>
            <a:off x="508309" y="1393450"/>
            <a:ext cx="5587689" cy="38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PROGRAMME EXECUTION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791649-B8FE-EC0B-6AF8-72166F05786F}"/>
              </a:ext>
            </a:extLst>
          </p:cNvPr>
          <p:cNvSpPr/>
          <p:nvPr/>
        </p:nvSpPr>
        <p:spPr>
          <a:xfrm>
            <a:off x="6300789" y="1393450"/>
            <a:ext cx="5506721" cy="38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IMPACT OF CONNECTIVITY</a:t>
            </a:r>
          </a:p>
        </p:txBody>
      </p:sp>
      <p:pic>
        <p:nvPicPr>
          <p:cNvPr id="25" name="Picture 24" descr="A black and white image of people with gears&#10;&#10;Description automatically generated">
            <a:extLst>
              <a:ext uri="{FF2B5EF4-FFF2-40B4-BE49-F238E27FC236}">
                <a16:creationId xmlns:a16="http://schemas.microsoft.com/office/drawing/2014/main" id="{F65D621C-B1C9-0352-2B96-F87323B04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15" y="1936997"/>
            <a:ext cx="884919" cy="958662"/>
          </a:xfrm>
          <a:prstGeom prst="rect">
            <a:avLst/>
          </a:prstGeom>
        </p:spPr>
      </p:pic>
      <p:pic>
        <p:nvPicPr>
          <p:cNvPr id="27" name="Picture 2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6E62F2-3C22-1FAD-0B26-2995762FE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38" y="1956977"/>
            <a:ext cx="1070684" cy="107068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89644BF-B04D-D7FE-C3C2-F1B6C97F4DD0}"/>
              </a:ext>
            </a:extLst>
          </p:cNvPr>
          <p:cNvSpPr/>
          <p:nvPr/>
        </p:nvSpPr>
        <p:spPr>
          <a:xfrm>
            <a:off x="508309" y="3003056"/>
            <a:ext cx="1856075" cy="347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</a:rPr>
              <a:t>Multistakeholder, Multisector Coordination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Misaligned priorities &amp; expectations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Misaligned KPIs, therefore consequences of failure to implement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Limited PMO span of control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ZA" sz="1200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10F54D-DD77-E72A-84E0-081626757775}"/>
              </a:ext>
            </a:extLst>
          </p:cNvPr>
          <p:cNvSpPr/>
          <p:nvPr/>
        </p:nvSpPr>
        <p:spPr>
          <a:xfrm>
            <a:off x="2447606" y="3003056"/>
            <a:ext cx="1795111" cy="347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</a:rPr>
              <a:t>Data and Information Management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Massive shortcomings in PSI data and information management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Increases time, cost &amp; effort to execute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Introduces execution risk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Reduced repeatability of key tasks</a:t>
            </a:r>
          </a:p>
        </p:txBody>
      </p:sp>
      <p:pic>
        <p:nvPicPr>
          <p:cNvPr id="32" name="Picture 31" descr="A black and white logo of hands shaking&#10;&#10;Description automatically generated">
            <a:extLst>
              <a:ext uri="{FF2B5EF4-FFF2-40B4-BE49-F238E27FC236}">
                <a16:creationId xmlns:a16="http://schemas.microsoft.com/office/drawing/2014/main" id="{6A901175-9F7D-5D6F-7791-6BD754664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590" y="1773466"/>
            <a:ext cx="1290641" cy="1290641"/>
          </a:xfrm>
          <a:prstGeom prst="rect">
            <a:avLst/>
          </a:prstGeom>
        </p:spPr>
      </p:pic>
      <p:pic>
        <p:nvPicPr>
          <p:cNvPr id="34" name="Picture 33" descr="A logo of hands touching each other&#10;&#10;Description automatically generated">
            <a:extLst>
              <a:ext uri="{FF2B5EF4-FFF2-40B4-BE49-F238E27FC236}">
                <a16:creationId xmlns:a16="http://schemas.microsoft.com/office/drawing/2014/main" id="{3B57B2F2-82A2-7F1B-516A-97FACEDB89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111" t="31778"/>
          <a:stretch/>
        </p:blipFill>
        <p:spPr>
          <a:xfrm>
            <a:off x="6736125" y="1773466"/>
            <a:ext cx="1215481" cy="11697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933755-4A5A-5D69-0FF8-E3B2BF78F67A}"/>
              </a:ext>
            </a:extLst>
          </p:cNvPr>
          <p:cNvSpPr/>
          <p:nvPr/>
        </p:nvSpPr>
        <p:spPr>
          <a:xfrm>
            <a:off x="6300789" y="3009558"/>
            <a:ext cx="1800223" cy="347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</a:rPr>
              <a:t>Socioeconomic Inclusion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Positive impact on employment &amp; employability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Improved access to markets and resources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Improved inclusion in social discourse and access to information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Improved awareness of important social matters</a:t>
            </a:r>
          </a:p>
          <a:p>
            <a:pPr algn="ctr"/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AE2BF8-D0E5-2C4A-271A-44D0445726C7}"/>
              </a:ext>
            </a:extLst>
          </p:cNvPr>
          <p:cNvSpPr/>
          <p:nvPr/>
        </p:nvSpPr>
        <p:spPr>
          <a:xfrm>
            <a:off x="8154040" y="3009558"/>
            <a:ext cx="1800223" cy="3467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Education &amp; Skills Development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Improvement in employability; potential for positive impacts on unemployment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Improved potential for upskilling; positive impact on economic relevance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Being “digital native” becoming more important for youths’ future economic prospects</a:t>
            </a:r>
          </a:p>
          <a:p>
            <a:pPr algn="ctr"/>
            <a:endParaRPr lang="en-ZA" sz="1400" dirty="0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01B71-9068-FB49-CA5B-F6055592F208}"/>
              </a:ext>
            </a:extLst>
          </p:cNvPr>
          <p:cNvSpPr/>
          <p:nvPr/>
        </p:nvSpPr>
        <p:spPr>
          <a:xfrm>
            <a:off x="10007292" y="3009558"/>
            <a:ext cx="1800223" cy="347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</a:rPr>
              <a:t>Public Service Delivery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Enhanced access to public services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Increase in potential service delivery channels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Improved access to public service information</a:t>
            </a:r>
          </a:p>
          <a:p>
            <a:pPr algn="ctr"/>
            <a:endParaRPr lang="en-ZA" sz="1400" dirty="0">
              <a:solidFill>
                <a:schemeClr val="tx1"/>
              </a:solidFill>
            </a:endParaRPr>
          </a:p>
        </p:txBody>
      </p:sp>
      <p:pic>
        <p:nvPicPr>
          <p:cNvPr id="15" name="Picture 14" descr="A black and white logo of a head with a light bulb and a gear inside&#10;&#10;Description automatically generated">
            <a:extLst>
              <a:ext uri="{FF2B5EF4-FFF2-40B4-BE49-F238E27FC236}">
                <a16:creationId xmlns:a16="http://schemas.microsoft.com/office/drawing/2014/main" id="{2268F07C-965F-CBB5-A10C-5087DC62CA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2927" t="12320" r="13303" b="17983"/>
          <a:stretch/>
        </p:blipFill>
        <p:spPr>
          <a:xfrm>
            <a:off x="8586147" y="1828099"/>
            <a:ext cx="964585" cy="1117107"/>
          </a:xfrm>
          <a:prstGeom prst="rect">
            <a:avLst/>
          </a:prstGeom>
        </p:spPr>
      </p:pic>
      <p:pic>
        <p:nvPicPr>
          <p:cNvPr id="17" name="Picture 16" descr="A line art of people and a building&#10;&#10;Description automatically generated">
            <a:extLst>
              <a:ext uri="{FF2B5EF4-FFF2-40B4-BE49-F238E27FC236}">
                <a16:creationId xmlns:a16="http://schemas.microsoft.com/office/drawing/2014/main" id="{AE787B17-532E-209C-6A3E-5255B76A06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830" t="16897" r="16915" b="20812"/>
          <a:stretch/>
        </p:blipFill>
        <p:spPr>
          <a:xfrm>
            <a:off x="10416050" y="1827949"/>
            <a:ext cx="1006629" cy="106929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0835B4EB-06B9-66D7-441C-006FBC67EF3F}"/>
              </a:ext>
            </a:extLst>
          </p:cNvPr>
          <p:cNvSpPr/>
          <p:nvPr/>
        </p:nvSpPr>
        <p:spPr>
          <a:xfrm>
            <a:off x="4310063" y="3003056"/>
            <a:ext cx="1795111" cy="34739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ZA" sz="1400" dirty="0">
                <a:solidFill>
                  <a:schemeClr val="tx1"/>
                </a:solidFill>
              </a:rPr>
              <a:t>Intergovernmental Relations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Insufficient appreciation of programme complexity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Programme complexity requires high degree of coordination, communication, &amp; urgency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Huge differences across depts. w.r.t buy-in, capacity, &amp; capability</a:t>
            </a:r>
          </a:p>
          <a:p>
            <a:pPr marL="85725" indent="-857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200" dirty="0">
                <a:solidFill>
                  <a:schemeClr val="tx1"/>
                </a:solidFill>
              </a:rPr>
              <a:t>Process, protocol, &amp; </a:t>
            </a:r>
            <a:r>
              <a:rPr lang="en-ZA" sz="1200" dirty="0" err="1">
                <a:solidFill>
                  <a:schemeClr val="tx1"/>
                </a:solidFill>
              </a:rPr>
              <a:t>redtape</a:t>
            </a:r>
            <a:endParaRPr lang="en-ZA" sz="1200" dirty="0">
              <a:solidFill>
                <a:schemeClr val="tx1"/>
              </a:solidFill>
            </a:endParaRPr>
          </a:p>
          <a:p>
            <a:pPr algn="ctr"/>
            <a:endParaRPr lang="en-ZA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405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DB05B791-B0FE-EF6D-CB6A-54913604A008}"/>
              </a:ext>
            </a:extLst>
          </p:cNvPr>
          <p:cNvSpPr txBox="1">
            <a:spLocks/>
          </p:cNvSpPr>
          <p:nvPr/>
        </p:nvSpPr>
        <p:spPr>
          <a:xfrm>
            <a:off x="5053924" y="3509496"/>
            <a:ext cx="3304868" cy="305848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Public Awareness, Industry and Government </a:t>
            </a:r>
            <a:endParaRPr lang="en-ZA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400" dirty="0">
                <a:solidFill>
                  <a:prstClr val="black"/>
                </a:solidFill>
                <a:latin typeface="Calibri" panose="020F0502020204030204"/>
              </a:rPr>
              <a:t>Research paper on 2G/3G sunsetting and best practice –ACT on best practice.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400" dirty="0">
                <a:solidFill>
                  <a:prstClr val="black"/>
                </a:solidFill>
                <a:latin typeface="Calibri" panose="020F0502020204030204"/>
              </a:rPr>
              <a:t>National Treasury to remove luxury Taxes on  4G and 5G devices to make </a:t>
            </a:r>
            <a:r>
              <a:rPr lang="en-ZA" sz="1400">
                <a:solidFill>
                  <a:prstClr val="black"/>
                </a:solidFill>
                <a:latin typeface="Calibri" panose="020F0502020204030204"/>
              </a:rPr>
              <a:t>them affordable.</a:t>
            </a:r>
            <a:endParaRPr lang="en-ZA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Engagement with ICASA, DTIC and  National Treasury  as key stakeholders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4A69813-1A6D-38EE-82E6-D568F1DA1F15}"/>
              </a:ext>
            </a:extLst>
          </p:cNvPr>
          <p:cNvSpPr txBox="1">
            <a:spLocks/>
          </p:cNvSpPr>
          <p:nvPr/>
        </p:nvSpPr>
        <p:spPr>
          <a:xfrm>
            <a:off x="490945" y="668401"/>
            <a:ext cx="4261052" cy="9348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dirty="0">
                <a:latin typeface="Silka" panose="00000500000000000000"/>
              </a:rPr>
              <a:t>Other ACT Interventions </a:t>
            </a:r>
            <a:endParaRPr kumimoji="0" lang="en-Z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ilka" panose="00000500000000000000"/>
              <a:cs typeface="+mn-cs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C69E406-DE7A-5B08-41AE-D86B16920C54}"/>
              </a:ext>
            </a:extLst>
          </p:cNvPr>
          <p:cNvSpPr txBox="1">
            <a:spLocks/>
          </p:cNvSpPr>
          <p:nvPr/>
        </p:nvSpPr>
        <p:spPr>
          <a:xfrm>
            <a:off x="85953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DC59962-9F69-480B-82B6-D3AFBC806D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C6789356-4923-E2B3-0005-3A0547F67F55}"/>
              </a:ext>
            </a:extLst>
          </p:cNvPr>
          <p:cNvSpPr txBox="1">
            <a:spLocks/>
          </p:cNvSpPr>
          <p:nvPr/>
        </p:nvSpPr>
        <p:spPr>
          <a:xfrm>
            <a:off x="490945" y="1989485"/>
            <a:ext cx="4179909" cy="3971514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2A60A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Challenge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ZA" sz="1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NGN Spectrum Policy to shutdown 2G/3G network and services.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Significant usage of 2G/3G network by the population (affordable and accessible).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High Cost of Smartphones.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Tax on the Devices (Luxury Items).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Coverage for Remote /Rural/ Farming Communities.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Demographic disparity in availability of devices.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M2M field devices and IOT Use cases uptake lagging. </a:t>
            </a:r>
          </a:p>
          <a:p>
            <a:pPr>
              <a:defRPr/>
            </a:pPr>
            <a:r>
              <a:rPr lang="en-ZA" sz="1400" dirty="0">
                <a:solidFill>
                  <a:prstClr val="black"/>
                </a:solidFill>
                <a:latin typeface="Calibri" panose="020F0502020204030204"/>
                <a:ea typeface="Calibri" panose="020F0502020204030204" pitchFamily="34" charset="0"/>
              </a:rPr>
              <a:t>Addressing the Digital divide to Access  digital services.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65A36-B9E5-9264-5B07-145BB2893A02}"/>
              </a:ext>
            </a:extLst>
          </p:cNvPr>
          <p:cNvSpPr txBox="1"/>
          <p:nvPr/>
        </p:nvSpPr>
        <p:spPr>
          <a:xfrm>
            <a:off x="5053924" y="3113089"/>
            <a:ext cx="27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2A60AE"/>
                </a:solidFill>
              </a:rPr>
              <a:t>Current Interventions 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05C5F250-D01B-F589-ECFE-453CA6815AFD}"/>
              </a:ext>
            </a:extLst>
          </p:cNvPr>
          <p:cNvSpPr txBox="1">
            <a:spLocks/>
          </p:cNvSpPr>
          <p:nvPr/>
        </p:nvSpPr>
        <p:spPr>
          <a:xfrm>
            <a:off x="8358792" y="3134973"/>
            <a:ext cx="3833208" cy="305848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alpha val="8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ICASA Withdrawal of the 2G/3G type approval certificate. Remove Tax on Smart Devices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Discontinue imports of 2G/3G devices, Subsidized replacement at scale of M2M/IoT device consumers rely on 2G/3G devices.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Collaboration with manufacturers to source more affordable components for 4G devices</a:t>
            </a:r>
          </a:p>
          <a:p>
            <a:pPr>
              <a:defRPr/>
            </a:pPr>
            <a:r>
              <a:rPr lang="en-ZA" sz="1400" dirty="0">
                <a:solidFill>
                  <a:prstClr val="black"/>
                </a:solidFill>
                <a:highlight>
                  <a:srgbClr val="FFFFFF"/>
                </a:highlight>
                <a:latin typeface="Calibri" panose="020F0502020204030204"/>
              </a:rPr>
              <a:t>Market lead to ensure that customers are not impacted through imposed deadlines.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34C8A-B987-321D-EFFD-54AD898A4A5C}"/>
              </a:ext>
            </a:extLst>
          </p:cNvPr>
          <p:cNvSpPr txBox="1"/>
          <p:nvPr/>
        </p:nvSpPr>
        <p:spPr>
          <a:xfrm>
            <a:off x="8505013" y="3108011"/>
            <a:ext cx="2775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2A60AE"/>
                </a:solidFill>
              </a:rPr>
              <a:t>Recommendations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60578-FBC1-15F7-C0DB-D5680393F2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2715" y="6783"/>
            <a:ext cx="1534986" cy="27267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DDFD72-DED1-E469-B7BD-828587C4F8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612" y="38827"/>
            <a:ext cx="2468155" cy="246815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1EB0E4-4A98-B1B1-EF7B-63A1C4CEA189}"/>
              </a:ext>
            </a:extLst>
          </p:cNvPr>
          <p:cNvCxnSpPr/>
          <p:nvPr/>
        </p:nvCxnSpPr>
        <p:spPr>
          <a:xfrm>
            <a:off x="7963382" y="1006997"/>
            <a:ext cx="54163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6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E5749-C7D3-274C-BBB6-AFEAFA2DD4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6702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977EE0-72CA-D2D4-943D-E4E927656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4" y="335585"/>
            <a:ext cx="9343656" cy="5255806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5287010"/>
          </a:xfrm>
          <a:prstGeom prst="rect">
            <a:avLst/>
          </a:prstGeom>
          <a:solidFill>
            <a:srgbClr val="262626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E5C697-1268-FB5B-EFDE-AD281FC7A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264" y="1472280"/>
            <a:ext cx="6846371" cy="3185976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0"/>
              </a:spcBef>
              <a:spcAft>
                <a:spcPts val="1350"/>
              </a:spcAft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 SemiBold"/>
                <a:ea typeface="Times New Roman" panose="02020603050405020304" pitchFamily="18" charset="0"/>
                <a:cs typeface="+mn-cs"/>
              </a:rPr>
              <a:t>A thriving and leading African digital, communications and telecommunications ecosystem</a:t>
            </a:r>
            <a:b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ilka" panose="00000500000000000000" pitchFamily="50" charset="0"/>
                <a:ea typeface="Times New Roman" panose="02020603050405020304" pitchFamily="18" charset="0"/>
                <a:cs typeface="+mn-cs"/>
              </a:rPr>
            </a:br>
            <a:endParaRPr lang="en-ZA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71137-C49D-CCDC-89E2-5D0B15F78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9409" y="1472280"/>
            <a:ext cx="3421023" cy="3168454"/>
          </a:xfrm>
        </p:spPr>
        <p:txBody>
          <a:bodyPr anchor="ctr">
            <a:normAutofit/>
          </a:bodyPr>
          <a:lstStyle/>
          <a:p>
            <a:pPr algn="l"/>
            <a:r>
              <a:rPr lang="en-ZA" sz="1800" b="1" dirty="0">
                <a:solidFill>
                  <a:schemeClr val="bg1">
                    <a:lumMod val="75000"/>
                  </a:schemeClr>
                </a:solidFill>
                <a:latin typeface="Silka" panose="00000500000000000000" pitchFamily="50" charset="0"/>
                <a:ea typeface="Times New Roman" panose="02020603050405020304" pitchFamily="18" charset="0"/>
              </a:rPr>
              <a:t>The Association of Comms and Technology collaborates with ecosystem stakeholders to advocate for a thriving communications and telecommunications sector by conducting leading practice research and analysis to inform the development of a conducive strategic, policy and regulatory environment in SA</a:t>
            </a:r>
          </a:p>
          <a:p>
            <a:pPr algn="l"/>
            <a:endParaRPr lang="en-ZA" sz="1700" dirty="0">
              <a:solidFill>
                <a:srgbClr val="FFC000"/>
              </a:solidFill>
            </a:endParaRPr>
          </a:p>
        </p:txBody>
      </p:sp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8160" y="1676146"/>
            <a:ext cx="0" cy="27432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136801C-18D7-4BD5-8F8D-F7CABE745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564" y="5689600"/>
            <a:ext cx="11548869" cy="848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963BE-FD23-4981-A5B0-2E414B30D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030" y="5192202"/>
            <a:ext cx="10261932" cy="101776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04D5EE3-C501-83BD-9166-315766C04E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362" y="5701644"/>
            <a:ext cx="843086" cy="843086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D5A95B6-405C-9450-A005-D21FA780F1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8253" y="5702551"/>
            <a:ext cx="2438872" cy="848359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B271B86-2999-EC01-60E5-2DA23F5289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6964" y="5708207"/>
            <a:ext cx="1627732" cy="834147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180EF6D9-2DF1-E34D-F140-F42F58DC798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153" y="5522593"/>
            <a:ext cx="1169255" cy="1169255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194AE5A-5AF6-9A1D-017B-30151767CC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47" y="5701644"/>
            <a:ext cx="1262677" cy="848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EC6B77-CA72-503A-7962-EA71F0D360A2}"/>
              </a:ext>
            </a:extLst>
          </p:cNvPr>
          <p:cNvSpPr txBox="1"/>
          <p:nvPr/>
        </p:nvSpPr>
        <p:spPr>
          <a:xfrm>
            <a:off x="10898155" y="6537960"/>
            <a:ext cx="97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black and orange text&#10;&#10;Description automatically generated">
            <a:extLst>
              <a:ext uri="{FF2B5EF4-FFF2-40B4-BE49-F238E27FC236}">
                <a16:creationId xmlns:a16="http://schemas.microsoft.com/office/drawing/2014/main" id="{FA436E48-6374-2BF4-581B-D4DFD0033D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4196" y="5832760"/>
            <a:ext cx="1411309" cy="56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88342A8-6808-E8C9-F115-18C698EB72B4}"/>
              </a:ext>
            </a:extLst>
          </p:cNvPr>
          <p:cNvSpPr txBox="1">
            <a:spLocks/>
          </p:cNvSpPr>
          <p:nvPr/>
        </p:nvSpPr>
        <p:spPr>
          <a:xfrm>
            <a:off x="448235" y="663388"/>
            <a:ext cx="10443883" cy="112058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ACT was formed in 2021 to drive collaboration &amp; advance connectivity, digital innovation, &amp; equitable access to technology solutions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57BD87-E4CC-2E42-0E3C-1AA03DDCAD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21" y="1783975"/>
            <a:ext cx="6213079" cy="3805511"/>
          </a:xfrm>
          <a:prstGeom prst="rect">
            <a:avLst/>
          </a:prstGeom>
        </p:spPr>
      </p:pic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2EED58B-F2E5-DF64-6BE6-8BBB8682F5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7508852"/>
              </p:ext>
            </p:extLst>
          </p:nvPr>
        </p:nvGraphicFramePr>
        <p:xfrm>
          <a:off x="7015387" y="1488899"/>
          <a:ext cx="4836492" cy="439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02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7ED27-763B-2F25-212D-F88AC6EFF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F5F5606-216C-F9C6-161A-725296BC39EA}"/>
              </a:ext>
            </a:extLst>
          </p:cNvPr>
          <p:cNvSpPr txBox="1">
            <a:spLocks/>
          </p:cNvSpPr>
          <p:nvPr/>
        </p:nvSpPr>
        <p:spPr>
          <a:xfrm>
            <a:off x="448235" y="663388"/>
            <a:ext cx="10443883" cy="1120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South Africa's connectivity landscape is evolving, yet significant disparities persist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9D490F-CC46-943F-2146-F37226732A55}"/>
              </a:ext>
            </a:extLst>
          </p:cNvPr>
          <p:cNvSpPr txBox="1"/>
          <p:nvPr/>
        </p:nvSpPr>
        <p:spPr>
          <a:xfrm>
            <a:off x="2981324" y="1783975"/>
            <a:ext cx="8264338" cy="98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/>
          <a:p>
            <a:r>
              <a:rPr lang="en-US" dirty="0"/>
              <a:t>Mobile network penetration now stands at 100%, thanks to advancements driven by both urban and rural expansion. </a:t>
            </a:r>
          </a:p>
        </p:txBody>
      </p:sp>
      <p:pic>
        <p:nvPicPr>
          <p:cNvPr id="10" name="Picture 9" descr="A black and white image of a tower&#10;&#10;Description automatically generated">
            <a:extLst>
              <a:ext uri="{FF2B5EF4-FFF2-40B4-BE49-F238E27FC236}">
                <a16:creationId xmlns:a16="http://schemas.microsoft.com/office/drawing/2014/main" id="{6207FD26-FD75-FD47-BBB9-1D338157F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163" y="1783975"/>
            <a:ext cx="905437" cy="905437"/>
          </a:xfrm>
          <a:prstGeom prst="rect">
            <a:avLst/>
          </a:prstGeom>
        </p:spPr>
      </p:pic>
      <p:pic>
        <p:nvPicPr>
          <p:cNvPr id="12" name="Picture 11" descr="A black and white wifi router&#10;&#10;Description automatically generated">
            <a:extLst>
              <a:ext uri="{FF2B5EF4-FFF2-40B4-BE49-F238E27FC236}">
                <a16:creationId xmlns:a16="http://schemas.microsoft.com/office/drawing/2014/main" id="{E0FEC55E-085E-7C10-6ADB-3ED6300E0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13" y="2765332"/>
            <a:ext cx="1331539" cy="1331539"/>
          </a:xfrm>
          <a:prstGeom prst="rect">
            <a:avLst/>
          </a:prstGeom>
        </p:spPr>
      </p:pic>
      <p:pic>
        <p:nvPicPr>
          <p:cNvPr id="13" name="Picture 12" descr="A black and white icon of two people&#10;&#10;Description automatically generated">
            <a:extLst>
              <a:ext uri="{FF2B5EF4-FFF2-40B4-BE49-F238E27FC236}">
                <a16:creationId xmlns:a16="http://schemas.microsoft.com/office/drawing/2014/main" id="{B71E2541-9378-4179-7F3A-30AC985428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523" t="10224" r="6450" b="14884"/>
          <a:stretch/>
        </p:blipFill>
        <p:spPr>
          <a:xfrm>
            <a:off x="666749" y="4172791"/>
            <a:ext cx="1262903" cy="12070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4C326E-F184-6610-996E-EC3099B413AC}"/>
              </a:ext>
            </a:extLst>
          </p:cNvPr>
          <p:cNvSpPr txBox="1"/>
          <p:nvPr/>
        </p:nvSpPr>
        <p:spPr>
          <a:xfrm>
            <a:off x="2981325" y="2978383"/>
            <a:ext cx="8264336" cy="981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/>
          <a:p>
            <a:r>
              <a:rPr lang="en-US" dirty="0"/>
              <a:t>Despite this, only 20% of households have broadband access, and just 10% can access high-speed </a:t>
            </a:r>
            <a:r>
              <a:rPr lang="en-US" dirty="0" err="1"/>
              <a:t>fibre</a:t>
            </a:r>
            <a:r>
              <a:rPr lang="en-US" dirty="0"/>
              <a:t> or fixed wireless networks.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DF76D5-E158-E9F4-6D95-DB8F9C575A05}"/>
              </a:ext>
            </a:extLst>
          </p:cNvPr>
          <p:cNvSpPr txBox="1"/>
          <p:nvPr/>
        </p:nvSpPr>
        <p:spPr>
          <a:xfrm>
            <a:off x="2981324" y="4398517"/>
            <a:ext cx="8264338" cy="9813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180000" rIns="180000" anchor="ctr" anchorCtr="0">
            <a:noAutofit/>
          </a:bodyPr>
          <a:lstStyle/>
          <a:p>
            <a:r>
              <a:rPr lang="en-US" dirty="0"/>
              <a:t>These statistics reveal a digital divide that demands further investment and intervention.</a:t>
            </a:r>
            <a:endParaRPr lang="en-ZA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0438312C-513B-6197-9A98-C6FDF35F7D17}"/>
              </a:ext>
            </a:extLst>
          </p:cNvPr>
          <p:cNvSpPr/>
          <p:nvPr/>
        </p:nvSpPr>
        <p:spPr>
          <a:xfrm rot="5400000">
            <a:off x="2013415" y="2050816"/>
            <a:ext cx="723900" cy="44767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3BCF45A2-C40F-1C0D-B678-CD64F1F6406C}"/>
              </a:ext>
            </a:extLst>
          </p:cNvPr>
          <p:cNvSpPr/>
          <p:nvPr/>
        </p:nvSpPr>
        <p:spPr>
          <a:xfrm rot="5400000">
            <a:off x="2013415" y="3245224"/>
            <a:ext cx="723900" cy="44767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363D7E4-822A-AFDE-B785-B754811CC6E2}"/>
              </a:ext>
            </a:extLst>
          </p:cNvPr>
          <p:cNvSpPr/>
          <p:nvPr/>
        </p:nvSpPr>
        <p:spPr>
          <a:xfrm rot="5400000">
            <a:off x="2013415" y="4665359"/>
            <a:ext cx="723900" cy="44767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086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9760-5B47-2FAC-4467-0B11A8004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32D1719-F64D-1F1F-40E0-9D0F2D0B3F7C}"/>
              </a:ext>
            </a:extLst>
          </p:cNvPr>
          <p:cNvSpPr txBox="1">
            <a:spLocks/>
          </p:cNvSpPr>
          <p:nvPr/>
        </p:nvSpPr>
        <p:spPr>
          <a:xfrm>
            <a:off x="448235" y="381000"/>
            <a:ext cx="11359280" cy="1402975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There is ongoing, multistakeholder, multisector work aimed at narrowing the digital divide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1D19C5-6D5D-3E18-BF1E-98EE31631ECE}"/>
              </a:ext>
            </a:extLst>
          </p:cNvPr>
          <p:cNvCxnSpPr>
            <a:cxnSpLocks/>
          </p:cNvCxnSpPr>
          <p:nvPr/>
        </p:nvCxnSpPr>
        <p:spPr>
          <a:xfrm>
            <a:off x="6200775" y="1469650"/>
            <a:ext cx="0" cy="21294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F10C81-FEC0-2992-F4E2-73E2EE925CD2}"/>
              </a:ext>
            </a:extLst>
          </p:cNvPr>
          <p:cNvSpPr/>
          <p:nvPr/>
        </p:nvSpPr>
        <p:spPr>
          <a:xfrm>
            <a:off x="508309" y="1469650"/>
            <a:ext cx="5587689" cy="38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SA CONNECT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BE510B-AB04-DF2D-5FA5-7B41DDBA4B7D}"/>
              </a:ext>
            </a:extLst>
          </p:cNvPr>
          <p:cNvSpPr/>
          <p:nvPr/>
        </p:nvSpPr>
        <p:spPr>
          <a:xfrm>
            <a:off x="6300789" y="1469650"/>
            <a:ext cx="5506721" cy="383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600" b="1" dirty="0">
                <a:solidFill>
                  <a:schemeClr val="tx1"/>
                </a:solidFill>
              </a:rPr>
              <a:t>SOCIAL OBLIGATIONS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E683C-F43F-F4A4-8EBB-FE94B94C510A}"/>
              </a:ext>
            </a:extLst>
          </p:cNvPr>
          <p:cNvSpPr txBox="1"/>
          <p:nvPr/>
        </p:nvSpPr>
        <p:spPr>
          <a:xfrm>
            <a:off x="448235" y="1952536"/>
            <a:ext cx="5542991" cy="147732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Key initiatives, including the National Broadband Project by SITA, seek to bridge the digital divide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Over R6 billion investment, this project aims to enhance connectivity across over 7,500 government sites and deliver 98% core network availability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4CB7D-165E-F13C-6F42-AF4FA15F7D18}"/>
              </a:ext>
            </a:extLst>
          </p:cNvPr>
          <p:cNvSpPr txBox="1"/>
          <p:nvPr/>
        </p:nvSpPr>
        <p:spPr>
          <a:xfrm>
            <a:off x="6300789" y="1952536"/>
            <a:ext cx="5542991" cy="164660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Mobile operators are also taking strides toward inclusivity, developing solutions tailored to neglected areas and progressing through network upgrades from 3G to 5G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Data affordability remains a barrier, particularly in </a:t>
            </a:r>
            <a:r>
              <a:rPr lang="en-US" sz="1600" dirty="0" err="1"/>
              <a:t>fibre</a:t>
            </a:r>
            <a:r>
              <a:rPr lang="en-US" sz="1600" dirty="0"/>
              <a:t>-deprived regions where reliance on costly mobile data is common</a:t>
            </a:r>
            <a:endParaRPr lang="en-ZA" sz="1600" dirty="0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C1FE606-DD3B-C7BC-0FF4-13EB8622B689}"/>
              </a:ext>
            </a:extLst>
          </p:cNvPr>
          <p:cNvSpPr/>
          <p:nvPr/>
        </p:nvSpPr>
        <p:spPr>
          <a:xfrm rot="10800000">
            <a:off x="6300788" y="3915977"/>
            <a:ext cx="5424486" cy="38346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7D50C5-E3D7-22AE-AD74-2009DFFA143D}"/>
              </a:ext>
            </a:extLst>
          </p:cNvPr>
          <p:cNvSpPr txBox="1"/>
          <p:nvPr/>
        </p:nvSpPr>
        <p:spPr>
          <a:xfrm>
            <a:off x="6300789" y="4527436"/>
            <a:ext cx="5542991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Ultimate authority is ICASA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Licensees are compliance driven and bound by specific metrics and 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Therefore, very narrow focus</a:t>
            </a:r>
            <a:endParaRPr lang="en-ZA" sz="16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87AE24-F03A-5CE8-11D1-1E481FB1D31B}"/>
              </a:ext>
            </a:extLst>
          </p:cNvPr>
          <p:cNvSpPr txBox="1"/>
          <p:nvPr/>
        </p:nvSpPr>
        <p:spPr>
          <a:xfrm>
            <a:off x="530657" y="4527436"/>
            <a:ext cx="554299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Ultimate authority is DCDT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Implementation progress subject to multiple KPI frameworks within multiple departments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wide focus due to overarching policy agenda</a:t>
            </a:r>
            <a:endParaRPr lang="en-ZA" sz="1600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65B618CF-9299-CC0C-A532-A45AE682D0DD}"/>
              </a:ext>
            </a:extLst>
          </p:cNvPr>
          <p:cNvSpPr/>
          <p:nvPr/>
        </p:nvSpPr>
        <p:spPr>
          <a:xfrm rot="10800000">
            <a:off x="507487" y="3915977"/>
            <a:ext cx="5424486" cy="383461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52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798D0-3465-3DD3-626D-5C220136B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A7477D7-8965-0F5A-8399-45BD62D77622}"/>
              </a:ext>
            </a:extLst>
          </p:cNvPr>
          <p:cNvSpPr/>
          <p:nvPr/>
        </p:nvSpPr>
        <p:spPr>
          <a:xfrm>
            <a:off x="3350846" y="2457451"/>
            <a:ext cx="5174030" cy="36195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15A3BBAC-5C23-9F1C-B734-16688C05B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280202"/>
              </p:ext>
            </p:extLst>
          </p:nvPr>
        </p:nvGraphicFramePr>
        <p:xfrm>
          <a:off x="5977658" y="2586319"/>
          <a:ext cx="2404342" cy="3361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171">
                  <a:extLst>
                    <a:ext uri="{9D8B030D-6E8A-4147-A177-3AD203B41FA5}">
                      <a16:colId xmlns:a16="http://schemas.microsoft.com/office/drawing/2014/main" val="4141879259"/>
                    </a:ext>
                  </a:extLst>
                </a:gridCol>
                <a:gridCol w="1202171">
                  <a:extLst>
                    <a:ext uri="{9D8B030D-6E8A-4147-A177-3AD203B41FA5}">
                      <a16:colId xmlns:a16="http://schemas.microsoft.com/office/drawing/2014/main" val="1605216482"/>
                    </a:ext>
                  </a:extLst>
                </a:gridCol>
              </a:tblGrid>
              <a:tr h="1120588"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289913"/>
                  </a:ext>
                </a:extLst>
              </a:tr>
              <a:tr h="1120588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538016"/>
                  </a:ext>
                </a:extLst>
              </a:tr>
              <a:tr h="1120588">
                <a:tc>
                  <a:txBody>
                    <a:bodyPr/>
                    <a:lstStyle/>
                    <a:p>
                      <a:endParaRPr lang="en-Z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266548"/>
                  </a:ext>
                </a:extLst>
              </a:tr>
            </a:tbl>
          </a:graphicData>
        </a:graphic>
      </p:graphicFrame>
      <p:sp>
        <p:nvSpPr>
          <p:cNvPr id="5" name="Title 3">
            <a:extLst>
              <a:ext uri="{FF2B5EF4-FFF2-40B4-BE49-F238E27FC236}">
                <a16:creationId xmlns:a16="http://schemas.microsoft.com/office/drawing/2014/main" id="{B278B78B-AFA0-118A-2D68-0662AA3D5125}"/>
              </a:ext>
            </a:extLst>
          </p:cNvPr>
          <p:cNvSpPr txBox="1">
            <a:spLocks/>
          </p:cNvSpPr>
          <p:nvPr/>
        </p:nvSpPr>
        <p:spPr>
          <a:xfrm>
            <a:off x="448235" y="663388"/>
            <a:ext cx="11284842" cy="1120587"/>
          </a:xfrm>
          <a:prstGeom prst="rect">
            <a:avLst/>
          </a:prstGeom>
          <a:solidFill>
            <a:schemeClr val="tx1"/>
          </a:solidFill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Progress may be gradual, but the combined efforts of private enterprises and government agencies are laying the groundwork for a more connected, inclusive South Africa</a:t>
            </a:r>
          </a:p>
        </p:txBody>
      </p:sp>
      <p:pic>
        <p:nvPicPr>
          <p:cNvPr id="6" name="Picture 5" descr="A logo with black text&#10;&#10;Description automatically generated">
            <a:extLst>
              <a:ext uri="{FF2B5EF4-FFF2-40B4-BE49-F238E27FC236}">
                <a16:creationId xmlns:a16="http://schemas.microsoft.com/office/drawing/2014/main" id="{E1BEA290-02C5-20C6-04E0-8DD18193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00" y="3283895"/>
            <a:ext cx="1842560" cy="16412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2E127AE-3E69-4947-51F7-7DE77C6FF178}"/>
              </a:ext>
            </a:extLst>
          </p:cNvPr>
          <p:cNvGrpSpPr/>
          <p:nvPr/>
        </p:nvGrpSpPr>
        <p:grpSpPr>
          <a:xfrm>
            <a:off x="6086515" y="2866954"/>
            <a:ext cx="2163925" cy="2800495"/>
            <a:chOff x="5838865" y="2501911"/>
            <a:chExt cx="2163925" cy="2800495"/>
          </a:xfrm>
        </p:grpSpPr>
        <p:pic>
          <p:nvPicPr>
            <p:cNvPr id="7" name="Picture 6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A8DE8255-A759-EE05-F7AB-4CC8629D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59418" y="3439170"/>
              <a:ext cx="729897" cy="729897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B2285BBF-31F6-E756-823B-1CE87F670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0898" y="2501911"/>
              <a:ext cx="934762" cy="325156"/>
            </a:xfrm>
            <a:prstGeom prst="rect">
              <a:avLst/>
            </a:prstGeom>
          </p:spPr>
        </p:pic>
        <p:pic>
          <p:nvPicPr>
            <p:cNvPr id="9" name="Picture 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D2E63CA-C942-0859-24D9-722CC7C6E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8865" y="4699791"/>
              <a:ext cx="971002" cy="497599"/>
            </a:xfrm>
            <a:prstGeom prst="rect">
              <a:avLst/>
            </a:prstGeom>
          </p:spPr>
        </p:pic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D71492BB-11FE-6C13-869F-A41969349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2002" y="4469851"/>
              <a:ext cx="832555" cy="832555"/>
            </a:xfrm>
            <a:prstGeom prst="rect">
              <a:avLst/>
            </a:prstGeom>
          </p:spPr>
        </p:pic>
        <p:pic>
          <p:nvPicPr>
            <p:cNvPr id="11" name="Picture 10" descr="Logo, company name&#10;&#10;Description automatically generated">
              <a:extLst>
                <a:ext uri="{FF2B5EF4-FFF2-40B4-BE49-F238E27FC236}">
                  <a16:creationId xmlns:a16="http://schemas.microsoft.com/office/drawing/2014/main" id="{85EEB539-6654-C733-136B-5369BD9DF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33768" y="3474384"/>
              <a:ext cx="969022" cy="651062"/>
            </a:xfrm>
            <a:prstGeom prst="rect">
              <a:avLst/>
            </a:prstGeom>
          </p:spPr>
        </p:pic>
        <p:pic>
          <p:nvPicPr>
            <p:cNvPr id="12" name="Picture 11" descr="A black and orange text&#10;&#10;Description automatically generated">
              <a:extLst>
                <a:ext uri="{FF2B5EF4-FFF2-40B4-BE49-F238E27FC236}">
                  <a16:creationId xmlns:a16="http://schemas.microsoft.com/office/drawing/2014/main" id="{5EE64FD5-F538-C071-D51D-70A12DF9B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17921" y="2526580"/>
              <a:ext cx="812891" cy="325156"/>
            </a:xfrm>
            <a:prstGeom prst="rect">
              <a:avLst/>
            </a:prstGeom>
          </p:spPr>
        </p:pic>
      </p:grpSp>
      <p:pic>
        <p:nvPicPr>
          <p:cNvPr id="14" name="Picture 13" descr="A logo for a company&#10;&#10;Description automatically generated">
            <a:extLst>
              <a:ext uri="{FF2B5EF4-FFF2-40B4-BE49-F238E27FC236}">
                <a16:creationId xmlns:a16="http://schemas.microsoft.com/office/drawing/2014/main" id="{C46BEDC0-C68B-CBF6-9ADC-97ED62A676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24156" y="2875118"/>
            <a:ext cx="1798642" cy="100724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09532C-FE9C-7992-1776-FD14DC6D2B4B}"/>
              </a:ext>
            </a:extLst>
          </p:cNvPr>
          <p:cNvSpPr/>
          <p:nvPr/>
        </p:nvSpPr>
        <p:spPr>
          <a:xfrm>
            <a:off x="251135" y="1879974"/>
            <a:ext cx="2419200" cy="383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POLICY &amp; REGULATION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698906-D43F-ADC7-72B6-53C196634249}"/>
              </a:ext>
            </a:extLst>
          </p:cNvPr>
          <p:cNvSpPr/>
          <p:nvPr/>
        </p:nvSpPr>
        <p:spPr>
          <a:xfrm>
            <a:off x="3337749" y="1879974"/>
            <a:ext cx="2419200" cy="383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LICENSING REQUIREMENTS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</a:rPr>
              <a:t>(Licensee Obligations)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DE9C820-0D25-D591-A6D0-CE76DD43614F}"/>
              </a:ext>
            </a:extLst>
          </p:cNvPr>
          <p:cNvSpPr/>
          <p:nvPr/>
        </p:nvSpPr>
        <p:spPr>
          <a:xfrm>
            <a:off x="6227263" y="1879974"/>
            <a:ext cx="2419200" cy="383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998DDB-F89C-CEDD-D50B-B5E9CC89E762}"/>
              </a:ext>
            </a:extLst>
          </p:cNvPr>
          <p:cNvSpPr/>
          <p:nvPr/>
        </p:nvSpPr>
        <p:spPr>
          <a:xfrm>
            <a:off x="9259693" y="1879974"/>
            <a:ext cx="2473384" cy="3834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ZA" sz="1400" dirty="0">
                <a:solidFill>
                  <a:schemeClr val="tx1"/>
                </a:solidFill>
              </a:rPr>
              <a:t>ENABLEMENT &amp; SUPPORT</a:t>
            </a:r>
          </a:p>
          <a:p>
            <a:pPr algn="ctr"/>
            <a:r>
              <a:rPr lang="en-ZA" sz="1400" dirty="0">
                <a:solidFill>
                  <a:schemeClr val="tx1"/>
                </a:solidFill>
              </a:rPr>
              <a:t>(Connectivity Obligations PMO)</a:t>
            </a:r>
          </a:p>
        </p:txBody>
      </p:sp>
      <p:pic>
        <p:nvPicPr>
          <p:cNvPr id="24" name="Picture 23" descr="A black and white logo with black letters and dots&#10;&#10;Description automatically generated">
            <a:extLst>
              <a:ext uri="{FF2B5EF4-FFF2-40B4-BE49-F238E27FC236}">
                <a16:creationId xmlns:a16="http://schemas.microsoft.com/office/drawing/2014/main" id="{F3D1A2B2-6201-4F59-1EEC-A4A6AE174D7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9330" y="3876661"/>
            <a:ext cx="1908295" cy="1455353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0913A55-5DF7-E938-DD50-D0079506AC0E}"/>
              </a:ext>
            </a:extLst>
          </p:cNvPr>
          <p:cNvGrpSpPr/>
          <p:nvPr/>
        </p:nvGrpSpPr>
        <p:grpSpPr>
          <a:xfrm>
            <a:off x="3572454" y="2586319"/>
            <a:ext cx="2170143" cy="3361764"/>
            <a:chOff x="3278157" y="2739027"/>
            <a:chExt cx="2170143" cy="296137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A5287F-5547-AF31-DFB5-157D85DA4B76}"/>
                </a:ext>
              </a:extLst>
            </p:cNvPr>
            <p:cNvSpPr/>
            <p:nvPr/>
          </p:nvSpPr>
          <p:spPr>
            <a:xfrm>
              <a:off x="3278157" y="2739027"/>
              <a:ext cx="2170143" cy="619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ZA" sz="1400" dirty="0">
                  <a:solidFill>
                    <a:schemeClr val="tx1"/>
                  </a:solidFill>
                </a:rPr>
                <a:t>Downlink and Throughput  Obligations [Speed]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323D93E-7C11-19AB-0CD1-196CFE2BF053}"/>
                </a:ext>
              </a:extLst>
            </p:cNvPr>
            <p:cNvSpPr/>
            <p:nvPr/>
          </p:nvSpPr>
          <p:spPr>
            <a:xfrm>
              <a:off x="3278157" y="3499368"/>
              <a:ext cx="2170143" cy="619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ZA" sz="1400" dirty="0">
                  <a:solidFill>
                    <a:schemeClr val="tx1"/>
                  </a:solidFill>
                </a:rPr>
                <a:t>Coverage Obligations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7D1661-F7DB-6160-8BB0-59C01E02BBDC}"/>
                </a:ext>
              </a:extLst>
            </p:cNvPr>
            <p:cNvSpPr/>
            <p:nvPr/>
          </p:nvSpPr>
          <p:spPr>
            <a:xfrm>
              <a:off x="3278157" y="4256434"/>
              <a:ext cx="2170143" cy="61960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ZA" sz="1400" dirty="0">
                  <a:solidFill>
                    <a:schemeClr val="tx1"/>
                  </a:solidFill>
                </a:rPr>
                <a:t>Open Access Obligations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7D0F510-8321-798B-4D2D-F8B05C81EAE4}"/>
                </a:ext>
              </a:extLst>
            </p:cNvPr>
            <p:cNvSpPr/>
            <p:nvPr/>
          </p:nvSpPr>
          <p:spPr>
            <a:xfrm>
              <a:off x="3278157" y="5013500"/>
              <a:ext cx="2170143" cy="68689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ZA" b="1" dirty="0">
                  <a:solidFill>
                    <a:schemeClr val="bg1"/>
                  </a:solidFill>
                </a:rPr>
                <a:t>Social Obligations</a:t>
              </a:r>
            </a:p>
            <a:p>
              <a:pPr algn="ctr"/>
              <a:r>
                <a:rPr lang="en-ZA" sz="1400" dirty="0">
                  <a:solidFill>
                    <a:schemeClr val="bg1"/>
                  </a:solidFill>
                </a:rPr>
                <a:t>[Connectivity Obligations]</a:t>
              </a:r>
            </a:p>
          </p:txBody>
        </p:sp>
      </p:grp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D686FAB-6393-AFE3-B08A-E7CFF7982A21}"/>
              </a:ext>
            </a:extLst>
          </p:cNvPr>
          <p:cNvSpPr/>
          <p:nvPr/>
        </p:nvSpPr>
        <p:spPr>
          <a:xfrm rot="5400000">
            <a:off x="1311650" y="4038047"/>
            <a:ext cx="2978509" cy="458309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A9C252D-39B8-34DC-CC64-BF82D7DED8F4}"/>
              </a:ext>
            </a:extLst>
          </p:cNvPr>
          <p:cNvSpPr/>
          <p:nvPr/>
        </p:nvSpPr>
        <p:spPr>
          <a:xfrm rot="16200000">
            <a:off x="7541285" y="4038047"/>
            <a:ext cx="2978509" cy="458307"/>
          </a:xfrm>
          <a:prstGeom prst="triangl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49913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3832B-B8E7-3442-786E-6C7D969D2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D51D835-35EE-C159-B34A-FEF9EA02DD5A}"/>
              </a:ext>
            </a:extLst>
          </p:cNvPr>
          <p:cNvSpPr txBox="1">
            <a:spLocks/>
          </p:cNvSpPr>
          <p:nvPr/>
        </p:nvSpPr>
        <p:spPr>
          <a:xfrm>
            <a:off x="448235" y="663388"/>
            <a:ext cx="10443883" cy="1120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Licensees are bound by defined requirements that seek to advance national objectives on digital inclusion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D0C1E8-C1D9-AED3-E4F6-C54C86090474}"/>
              </a:ext>
            </a:extLst>
          </p:cNvPr>
          <p:cNvSpPr/>
          <p:nvPr/>
        </p:nvSpPr>
        <p:spPr>
          <a:xfrm>
            <a:off x="5701654" y="1559560"/>
            <a:ext cx="5257800" cy="4105651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b="1" dirty="0">
                <a:solidFill>
                  <a:schemeClr val="tx1"/>
                </a:solidFill>
              </a:rPr>
              <a:t>Infrastructure Costs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Licensee will be responsible for the infrastructure costs relating to the deployment of the network that will enable the PSIs to connect.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PSIs will be responsible for the equipment costs enabling them to connect to the customer premises equipment provided by the licensee. 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2600" b="1" dirty="0">
                <a:solidFill>
                  <a:schemeClr val="tx1"/>
                </a:solidFill>
              </a:rPr>
              <a:t>Services Costs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Licensee must connect the PSIs at zero cost. This connectivity obligation should be read in line with the objectives of the SA Connect policy.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1CD7DA-A309-E527-3449-6E6C98BC71A3}"/>
              </a:ext>
            </a:extLst>
          </p:cNvPr>
          <p:cNvSpPr/>
          <p:nvPr/>
        </p:nvSpPr>
        <p:spPr>
          <a:xfrm>
            <a:off x="448235" y="1559560"/>
            <a:ext cx="5051410" cy="4105651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1800"/>
              </a:spcBef>
            </a:pPr>
            <a:r>
              <a:rPr lang="en-US" sz="2600" b="1" dirty="0">
                <a:solidFill>
                  <a:schemeClr val="tx1"/>
                </a:solidFill>
              </a:rPr>
              <a:t>Connectivity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The Licensee must connect PSIs with </a:t>
            </a:r>
            <a:r>
              <a:rPr lang="en-US" b="1" dirty="0">
                <a:solidFill>
                  <a:schemeClr val="tx1"/>
                </a:solidFill>
              </a:rPr>
              <a:t>uncapped data </a:t>
            </a:r>
            <a:r>
              <a:rPr lang="en-US" dirty="0">
                <a:solidFill>
                  <a:schemeClr val="tx1"/>
                </a:solidFill>
              </a:rPr>
              <a:t>implementing a fair usage of </a:t>
            </a:r>
            <a:r>
              <a:rPr lang="en-US" b="1" dirty="0">
                <a:solidFill>
                  <a:schemeClr val="tx1"/>
                </a:solidFill>
              </a:rPr>
              <a:t>500 GB monthly data </a:t>
            </a:r>
            <a:r>
              <a:rPr lang="en-US" dirty="0">
                <a:solidFill>
                  <a:schemeClr val="tx1"/>
                </a:solidFill>
              </a:rPr>
              <a:t>at the minimum speed of </a:t>
            </a:r>
            <a:r>
              <a:rPr lang="en-US" b="1" dirty="0">
                <a:solidFill>
                  <a:schemeClr val="tx1"/>
                </a:solidFill>
              </a:rPr>
              <a:t>10Mbps up and download</a:t>
            </a:r>
            <a:r>
              <a:rPr lang="en-US" dirty="0">
                <a:solidFill>
                  <a:schemeClr val="tx1"/>
                </a:solidFill>
              </a:rPr>
              <a:t> average speed, measured </a:t>
            </a:r>
            <a:r>
              <a:rPr lang="en-US" b="1" dirty="0">
                <a:solidFill>
                  <a:schemeClr val="tx1"/>
                </a:solidFill>
              </a:rPr>
              <a:t>over a month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algn="just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The PSI connectivity obligation will apply to the Licensee for a period of </a:t>
            </a:r>
            <a:r>
              <a:rPr lang="en-US" b="1" dirty="0">
                <a:solidFill>
                  <a:schemeClr val="tx1"/>
                </a:solidFill>
              </a:rPr>
              <a:t>twelve (12) years</a:t>
            </a:r>
            <a:r>
              <a:rPr lang="en-US" dirty="0">
                <a:solidFill>
                  <a:schemeClr val="tx1"/>
                </a:solidFill>
              </a:rPr>
              <a:t>, starting from the date of issuance of this radio frequency spectrum license, instead of the entire validity period of the issued radio frequency spectrum licenses. </a:t>
            </a:r>
          </a:p>
        </p:txBody>
      </p:sp>
    </p:spTree>
    <p:extLst>
      <p:ext uri="{BB962C8B-B14F-4D97-AF65-F5344CB8AC3E}">
        <p14:creationId xmlns:p14="http://schemas.microsoft.com/office/powerpoint/2010/main" val="18023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21DFB-0680-78B9-A2BE-540D31CE4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922078A-F6C7-7E1B-4E41-C0ADAFD55C37}"/>
              </a:ext>
            </a:extLst>
          </p:cNvPr>
          <p:cNvSpPr txBox="1">
            <a:spLocks/>
          </p:cNvSpPr>
          <p:nvPr/>
        </p:nvSpPr>
        <p:spPr>
          <a:xfrm>
            <a:off x="448235" y="663388"/>
            <a:ext cx="10443883" cy="1120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 total of 3,912 across the Eastern Cape have been included in the connectivity obligations programme</a:t>
            </a: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2E9CD67-0FD6-F2D6-1DC8-4E9E98CB79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317997"/>
              </p:ext>
            </p:extLst>
          </p:nvPr>
        </p:nvGraphicFramePr>
        <p:xfrm>
          <a:off x="561975" y="1983224"/>
          <a:ext cx="10896599" cy="35126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3809">
                  <a:extLst>
                    <a:ext uri="{9D8B030D-6E8A-4147-A177-3AD203B41FA5}">
                      <a16:colId xmlns:a16="http://schemas.microsoft.com/office/drawing/2014/main" val="1163343864"/>
                    </a:ext>
                  </a:extLst>
                </a:gridCol>
                <a:gridCol w="2114275">
                  <a:extLst>
                    <a:ext uri="{9D8B030D-6E8A-4147-A177-3AD203B41FA5}">
                      <a16:colId xmlns:a16="http://schemas.microsoft.com/office/drawing/2014/main" val="1137739715"/>
                    </a:ext>
                  </a:extLst>
                </a:gridCol>
                <a:gridCol w="1720218">
                  <a:extLst>
                    <a:ext uri="{9D8B030D-6E8A-4147-A177-3AD203B41FA5}">
                      <a16:colId xmlns:a16="http://schemas.microsoft.com/office/drawing/2014/main" val="3011670822"/>
                    </a:ext>
                  </a:extLst>
                </a:gridCol>
                <a:gridCol w="1816099">
                  <a:extLst>
                    <a:ext uri="{9D8B030D-6E8A-4147-A177-3AD203B41FA5}">
                      <a16:colId xmlns:a16="http://schemas.microsoft.com/office/drawing/2014/main" val="1155693608"/>
                    </a:ext>
                  </a:extLst>
                </a:gridCol>
                <a:gridCol w="1816099">
                  <a:extLst>
                    <a:ext uri="{9D8B030D-6E8A-4147-A177-3AD203B41FA5}">
                      <a16:colId xmlns:a16="http://schemas.microsoft.com/office/drawing/2014/main" val="3698214785"/>
                    </a:ext>
                  </a:extLst>
                </a:gridCol>
                <a:gridCol w="1816099">
                  <a:extLst>
                    <a:ext uri="{9D8B030D-6E8A-4147-A177-3AD203B41FA5}">
                      <a16:colId xmlns:a16="http://schemas.microsoft.com/office/drawing/2014/main" val="3617968938"/>
                    </a:ext>
                  </a:extLst>
                </a:gridCol>
              </a:tblGrid>
              <a:tr h="4299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 Province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Traditional Councils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Health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Schools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Library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901474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GP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402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390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821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526058790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LP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669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3 682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4 645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56757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MP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361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1 689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2 197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813835416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NW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343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1 174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1 584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391159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FS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844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1 210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2060016966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KZN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440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658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4 843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159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6 100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959892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188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681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903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/>
                </a:tc>
                <a:extLst>
                  <a:ext uri="{0D108BD9-81ED-4DB2-BD59-A6C34878D82A}">
                    <a16:rowId xmlns:a16="http://schemas.microsoft.com/office/drawing/2014/main" val="3501399642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EC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191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773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2 836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112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3 912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971731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WC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483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506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785720"/>
                  </a:ext>
                </a:extLst>
              </a:tr>
              <a:tr h="3082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937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4 232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16 139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tx1"/>
                          </a:solidFill>
                          <a:effectLst/>
                        </a:rPr>
                        <a:t>570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21 878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448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2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A3991-76FC-2A1C-0E4F-CD2C1F641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AF01361-D71F-7C77-B59D-A48EFE4401AD}"/>
              </a:ext>
            </a:extLst>
          </p:cNvPr>
          <p:cNvSpPr txBox="1">
            <a:spLocks/>
          </p:cNvSpPr>
          <p:nvPr/>
        </p:nvSpPr>
        <p:spPr>
          <a:xfrm>
            <a:off x="448235" y="663388"/>
            <a:ext cx="10443883" cy="11205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Silka SemiBold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PSIs are required to fulfill certain responsibilities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35CA61-2021-991A-6267-BBE50D477DEB}"/>
              </a:ext>
            </a:extLst>
          </p:cNvPr>
          <p:cNvGrpSpPr/>
          <p:nvPr/>
        </p:nvGrpSpPr>
        <p:grpSpPr>
          <a:xfrm>
            <a:off x="508067" y="2322465"/>
            <a:ext cx="820241" cy="820241"/>
            <a:chOff x="508067" y="2322465"/>
            <a:chExt cx="820241" cy="8202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DB52E65-0F7B-A13E-B457-AE1930D0F86F}"/>
                </a:ext>
              </a:extLst>
            </p:cNvPr>
            <p:cNvSpPr/>
            <p:nvPr/>
          </p:nvSpPr>
          <p:spPr>
            <a:xfrm>
              <a:off x="508067" y="2322465"/>
              <a:ext cx="820241" cy="820241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 5" descr="Processor">
              <a:extLst>
                <a:ext uri="{FF2B5EF4-FFF2-40B4-BE49-F238E27FC236}">
                  <a16:creationId xmlns:a16="http://schemas.microsoft.com/office/drawing/2014/main" id="{36E6B621-C131-9AF4-E3A9-4EB77F61BB61}"/>
                </a:ext>
              </a:extLst>
            </p:cNvPr>
            <p:cNvSpPr/>
            <p:nvPr/>
          </p:nvSpPr>
          <p:spPr>
            <a:xfrm>
              <a:off x="680317" y="2494716"/>
              <a:ext cx="475739" cy="475739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34E75DD-0622-7778-0F95-B08D4FD7E60A}"/>
              </a:ext>
            </a:extLst>
          </p:cNvPr>
          <p:cNvSpPr/>
          <p:nvPr/>
        </p:nvSpPr>
        <p:spPr>
          <a:xfrm>
            <a:off x="1500558" y="2084596"/>
            <a:ext cx="4317312" cy="1485746"/>
          </a:xfrm>
          <a:custGeom>
            <a:avLst/>
            <a:gdLst>
              <a:gd name="connsiteX0" fmla="*/ 0 w 1933425"/>
              <a:gd name="connsiteY0" fmla="*/ 0 h 820241"/>
              <a:gd name="connsiteX1" fmla="*/ 1933425 w 1933425"/>
              <a:gd name="connsiteY1" fmla="*/ 0 h 820241"/>
              <a:gd name="connsiteX2" fmla="*/ 1933425 w 1933425"/>
              <a:gd name="connsiteY2" fmla="*/ 820241 h 820241"/>
              <a:gd name="connsiteX3" fmla="*/ 0 w 1933425"/>
              <a:gd name="connsiteY3" fmla="*/ 820241 h 820241"/>
              <a:gd name="connsiteX4" fmla="*/ 0 w 1933425"/>
              <a:gd name="connsiteY4" fmla="*/ 0 h 8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25" h="820241">
                <a:moveTo>
                  <a:pt x="0" y="0"/>
                </a:moveTo>
                <a:lnTo>
                  <a:pt x="1933425" y="0"/>
                </a:lnTo>
                <a:lnTo>
                  <a:pt x="1933425" y="820241"/>
                </a:lnTo>
                <a:lnTo>
                  <a:pt x="0" y="820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Maintaining and ensuring the security of its equipment which enables them to connect;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FEE3D1-5AB2-42B8-ED54-8A82AFCBADA1}"/>
              </a:ext>
            </a:extLst>
          </p:cNvPr>
          <p:cNvGrpSpPr/>
          <p:nvPr/>
        </p:nvGrpSpPr>
        <p:grpSpPr>
          <a:xfrm>
            <a:off x="6183144" y="2322465"/>
            <a:ext cx="820241" cy="820241"/>
            <a:chOff x="6183144" y="2322465"/>
            <a:chExt cx="820241" cy="82024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47E92D-278A-5DB4-C85E-E3636977DCED}"/>
                </a:ext>
              </a:extLst>
            </p:cNvPr>
            <p:cNvSpPr/>
            <p:nvPr/>
          </p:nvSpPr>
          <p:spPr>
            <a:xfrm>
              <a:off x="6183144" y="2322465"/>
              <a:ext cx="820241" cy="820241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ectangle 9" descr="Firefighter">
              <a:extLst>
                <a:ext uri="{FF2B5EF4-FFF2-40B4-BE49-F238E27FC236}">
                  <a16:creationId xmlns:a16="http://schemas.microsoft.com/office/drawing/2014/main" id="{E32397F2-1C13-F257-6A00-6C0CD61F6BA0}"/>
                </a:ext>
              </a:extLst>
            </p:cNvPr>
            <p:cNvSpPr/>
            <p:nvPr/>
          </p:nvSpPr>
          <p:spPr>
            <a:xfrm>
              <a:off x="6355394" y="2494716"/>
              <a:ext cx="475739" cy="475739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2B7E7EB-B10C-CD06-A4A2-2B2F0C8B393D}"/>
              </a:ext>
            </a:extLst>
          </p:cNvPr>
          <p:cNvSpPr/>
          <p:nvPr/>
        </p:nvSpPr>
        <p:spPr>
          <a:xfrm>
            <a:off x="7175635" y="1989712"/>
            <a:ext cx="4508298" cy="1485746"/>
          </a:xfrm>
          <a:custGeom>
            <a:avLst/>
            <a:gdLst>
              <a:gd name="connsiteX0" fmla="*/ 0 w 1933425"/>
              <a:gd name="connsiteY0" fmla="*/ 0 h 820241"/>
              <a:gd name="connsiteX1" fmla="*/ 1933425 w 1933425"/>
              <a:gd name="connsiteY1" fmla="*/ 0 h 820241"/>
              <a:gd name="connsiteX2" fmla="*/ 1933425 w 1933425"/>
              <a:gd name="connsiteY2" fmla="*/ 820241 h 820241"/>
              <a:gd name="connsiteX3" fmla="*/ 0 w 1933425"/>
              <a:gd name="connsiteY3" fmla="*/ 820241 h 820241"/>
              <a:gd name="connsiteX4" fmla="*/ 0 w 1933425"/>
              <a:gd name="connsiteY4" fmla="*/ 0 h 8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25" h="820241">
                <a:moveTo>
                  <a:pt x="0" y="0"/>
                </a:moveTo>
                <a:lnTo>
                  <a:pt x="1933425" y="0"/>
                </a:lnTo>
                <a:lnTo>
                  <a:pt x="1933425" y="820241"/>
                </a:lnTo>
                <a:lnTo>
                  <a:pt x="0" y="820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3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Securing the PSI’s premises;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657A5-F705-045C-4795-C6C7DF685194}"/>
              </a:ext>
            </a:extLst>
          </p:cNvPr>
          <p:cNvGrpSpPr/>
          <p:nvPr/>
        </p:nvGrpSpPr>
        <p:grpSpPr>
          <a:xfrm>
            <a:off x="508067" y="4078503"/>
            <a:ext cx="820241" cy="820241"/>
            <a:chOff x="508067" y="4078503"/>
            <a:chExt cx="820241" cy="82024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0D9D67D-03DD-A6C0-7B17-BA224400A368}"/>
                </a:ext>
              </a:extLst>
            </p:cNvPr>
            <p:cNvSpPr/>
            <p:nvPr/>
          </p:nvSpPr>
          <p:spPr>
            <a:xfrm>
              <a:off x="508067" y="4078503"/>
              <a:ext cx="820241" cy="820241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 descr="Highway scene">
              <a:extLst>
                <a:ext uri="{FF2B5EF4-FFF2-40B4-BE49-F238E27FC236}">
                  <a16:creationId xmlns:a16="http://schemas.microsoft.com/office/drawing/2014/main" id="{B5C2E807-F5B0-D99D-0C65-0FC91E09B648}"/>
                </a:ext>
              </a:extLst>
            </p:cNvPr>
            <p:cNvSpPr/>
            <p:nvPr/>
          </p:nvSpPr>
          <p:spPr>
            <a:xfrm>
              <a:off x="680317" y="4250754"/>
              <a:ext cx="475739" cy="475739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8078DE-2BCB-AD93-0DE2-46FE620590E2}"/>
              </a:ext>
            </a:extLst>
          </p:cNvPr>
          <p:cNvSpPr/>
          <p:nvPr/>
        </p:nvSpPr>
        <p:spPr>
          <a:xfrm>
            <a:off x="1500558" y="3840634"/>
            <a:ext cx="4317312" cy="1485746"/>
          </a:xfrm>
          <a:custGeom>
            <a:avLst/>
            <a:gdLst>
              <a:gd name="connsiteX0" fmla="*/ 0 w 1933425"/>
              <a:gd name="connsiteY0" fmla="*/ 0 h 820241"/>
              <a:gd name="connsiteX1" fmla="*/ 1933425 w 1933425"/>
              <a:gd name="connsiteY1" fmla="*/ 0 h 820241"/>
              <a:gd name="connsiteX2" fmla="*/ 1933425 w 1933425"/>
              <a:gd name="connsiteY2" fmla="*/ 820241 h 820241"/>
              <a:gd name="connsiteX3" fmla="*/ 0 w 1933425"/>
              <a:gd name="connsiteY3" fmla="*/ 820241 h 820241"/>
              <a:gd name="connsiteX4" fmla="*/ 0 w 1933425"/>
              <a:gd name="connsiteY4" fmla="*/ 0 h 8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25" h="820241">
                <a:moveTo>
                  <a:pt x="0" y="0"/>
                </a:moveTo>
                <a:lnTo>
                  <a:pt x="1933425" y="0"/>
                </a:lnTo>
                <a:lnTo>
                  <a:pt x="1933425" y="820241"/>
                </a:lnTo>
                <a:lnTo>
                  <a:pt x="0" y="820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4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Ensuring that the PSIs premises are accessible by road; and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30970E-3E7E-0AF5-764A-9A06278C34E5}"/>
              </a:ext>
            </a:extLst>
          </p:cNvPr>
          <p:cNvGrpSpPr/>
          <p:nvPr/>
        </p:nvGrpSpPr>
        <p:grpSpPr>
          <a:xfrm>
            <a:off x="6183144" y="4078503"/>
            <a:ext cx="820241" cy="820241"/>
            <a:chOff x="6183144" y="4078503"/>
            <a:chExt cx="820241" cy="82024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E4B5A5F-8323-8E46-007A-604D32EADF4E}"/>
                </a:ext>
              </a:extLst>
            </p:cNvPr>
            <p:cNvSpPr/>
            <p:nvPr/>
          </p:nvSpPr>
          <p:spPr>
            <a:xfrm>
              <a:off x="6183144" y="4078503"/>
              <a:ext cx="820241" cy="820241"/>
            </a:xfrm>
            <a:prstGeom prst="ellipse">
              <a:avLst/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7" descr="Electrician">
              <a:extLst>
                <a:ext uri="{FF2B5EF4-FFF2-40B4-BE49-F238E27FC236}">
                  <a16:creationId xmlns:a16="http://schemas.microsoft.com/office/drawing/2014/main" id="{00E17828-06B0-DF5B-37CE-331B6419D9B9}"/>
                </a:ext>
              </a:extLst>
            </p:cNvPr>
            <p:cNvSpPr/>
            <p:nvPr/>
          </p:nvSpPr>
          <p:spPr>
            <a:xfrm>
              <a:off x="6355394" y="4250754"/>
              <a:ext cx="475739" cy="475739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61ADF3E-2268-806C-F3BE-93B273417368}"/>
              </a:ext>
            </a:extLst>
          </p:cNvPr>
          <p:cNvSpPr/>
          <p:nvPr/>
        </p:nvSpPr>
        <p:spPr>
          <a:xfrm>
            <a:off x="7175635" y="3745750"/>
            <a:ext cx="4508298" cy="1485746"/>
          </a:xfrm>
          <a:custGeom>
            <a:avLst/>
            <a:gdLst>
              <a:gd name="connsiteX0" fmla="*/ 0 w 1933425"/>
              <a:gd name="connsiteY0" fmla="*/ 0 h 820241"/>
              <a:gd name="connsiteX1" fmla="*/ 1933425 w 1933425"/>
              <a:gd name="connsiteY1" fmla="*/ 0 h 820241"/>
              <a:gd name="connsiteX2" fmla="*/ 1933425 w 1933425"/>
              <a:gd name="connsiteY2" fmla="*/ 820241 h 820241"/>
              <a:gd name="connsiteX3" fmla="*/ 0 w 1933425"/>
              <a:gd name="connsiteY3" fmla="*/ 820241 h 820241"/>
              <a:gd name="connsiteX4" fmla="*/ 0 w 1933425"/>
              <a:gd name="connsiteY4" fmla="*/ 0 h 82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3425" h="820241">
                <a:moveTo>
                  <a:pt x="0" y="0"/>
                </a:moveTo>
                <a:lnTo>
                  <a:pt x="1933425" y="0"/>
                </a:lnTo>
                <a:lnTo>
                  <a:pt x="1933425" y="820241"/>
                </a:lnTo>
                <a:lnTo>
                  <a:pt x="0" y="8202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accen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accent5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just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Ensuring that there is electricity to cater for instances where the Licensee’s infrastructure is installed in the PSIs premises to enable easy termination. </a:t>
            </a:r>
          </a:p>
        </p:txBody>
      </p:sp>
    </p:spTree>
    <p:extLst>
      <p:ext uri="{BB962C8B-B14F-4D97-AF65-F5344CB8AC3E}">
        <p14:creationId xmlns:p14="http://schemas.microsoft.com/office/powerpoint/2010/main" val="333161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PPT Template 01_1" id="{C9DA69BA-1F81-134B-8424-A0525154DF4C}" vid="{430A8804-05AB-2441-ACA7-A2E51D1184A2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 PPT Template 01_1" id="{C9DA69BA-1F81-134B-8424-A0525154DF4C}" vid="{430A8804-05AB-2441-ACA7-A2E51D1184A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F01EE85-A61C-4190-B2B5-BE432F9A3F68}">
  <we:reference id="wa104178141" version="4.3.3.0" store="en-US" storeType="OMEX"/>
  <we:alternateReferences>
    <we:reference id="WA104178141" version="4.3.3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461DBAB61F6499751CC24E479DE58" ma:contentTypeVersion="15" ma:contentTypeDescription="Create a new document." ma:contentTypeScope="" ma:versionID="58f4c9e2ab1efcb4d348196329a8faa5">
  <xsd:schema xmlns:xsd="http://www.w3.org/2001/XMLSchema" xmlns:xs="http://www.w3.org/2001/XMLSchema" xmlns:p="http://schemas.microsoft.com/office/2006/metadata/properties" xmlns:ns3="d4260038-9718-4b49-8e6c-b9925340f400" xmlns:ns4="f166ff6b-4699-4569-8a94-ed4aecbce38d" targetNamespace="http://schemas.microsoft.com/office/2006/metadata/properties" ma:root="true" ma:fieldsID="88e31a261daaf5b0aae2a754a362045b" ns3:_="" ns4:_="">
    <xsd:import namespace="d4260038-9718-4b49-8e6c-b9925340f400"/>
    <xsd:import namespace="f166ff6b-4699-4569-8a94-ed4aecbce3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260038-9718-4b49-8e6c-b9925340f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6ff6b-4699-4569-8a94-ed4aecbce38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4260038-9718-4b49-8e6c-b9925340f400" xsi:nil="true"/>
  </documentManagement>
</p:properties>
</file>

<file path=customXml/itemProps1.xml><?xml version="1.0" encoding="utf-8"?>
<ds:datastoreItem xmlns:ds="http://schemas.openxmlformats.org/officeDocument/2006/customXml" ds:itemID="{21EE258F-1353-4CAA-9CEB-6369D1B0BC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260038-9718-4b49-8e6c-b9925340f400"/>
    <ds:schemaRef ds:uri="f166ff6b-4699-4569-8a94-ed4aecbce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5FEE07-BD61-471B-94D0-0E2F4ECFDE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78EE35-CF6B-4AD7-BC29-399A0E8E7DAD}">
  <ds:schemaRefs>
    <ds:schemaRef ds:uri="d4260038-9718-4b49-8e6c-b9925340f400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166ff6b-4699-4569-8a94-ed4aecbce38d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4623</TotalTime>
  <Words>1141</Words>
  <Application>Microsoft Office PowerPoint</Application>
  <PresentationFormat>Widescreen</PresentationFormat>
  <Paragraphs>185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Silka</vt:lpstr>
      <vt:lpstr>Silka SemiBold</vt:lpstr>
      <vt:lpstr>System Font Regular</vt:lpstr>
      <vt:lpstr>Office Theme</vt:lpstr>
      <vt:lpstr>1_Office Theme</vt:lpstr>
      <vt:lpstr>3_Office Theme</vt:lpstr>
      <vt:lpstr>5_Office Theme</vt:lpstr>
      <vt:lpstr> Eastern Cape Connectivity  Obligations Opportunities and Challenges. </vt:lpstr>
      <vt:lpstr>A thriving and leading African digital, communications and telecommunications ecosystem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CEO-Office - ActForSA</dc:creator>
  <cp:lastModifiedBy>Phila Sithole</cp:lastModifiedBy>
  <cp:revision>45</cp:revision>
  <dcterms:created xsi:type="dcterms:W3CDTF">2022-07-21T08:11:48Z</dcterms:created>
  <dcterms:modified xsi:type="dcterms:W3CDTF">2024-11-08T16:13:32Z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0x01010081D461DBAB61F6499751CC24E479DE58</vt:lpwstr>
  </property>
  <property fmtid="{D5CDD505-2E9C-101B-9397-08002B2CF9AE}" pid="3" name="MediaServiceImageTags">
    <vt:lpwstr/>
  </property>
</Properties>
</file>